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80" r:id="rId5"/>
    <p:sldId id="281" r:id="rId6"/>
    <p:sldId id="282" r:id="rId7"/>
    <p:sldId id="283" r:id="rId8"/>
    <p:sldId id="284" r:id="rId9"/>
    <p:sldId id="259" r:id="rId10"/>
    <p:sldId id="271" r:id="rId11"/>
    <p:sldId id="272" r:id="rId12"/>
    <p:sldId id="273" r:id="rId13"/>
    <p:sldId id="274" r:id="rId14"/>
    <p:sldId id="260" r:id="rId15"/>
    <p:sldId id="276" r:id="rId16"/>
    <p:sldId id="277" r:id="rId17"/>
    <p:sldId id="279" r:id="rId18"/>
    <p:sldId id="278" r:id="rId19"/>
    <p:sldId id="275" r:id="rId20"/>
    <p:sldId id="261" r:id="rId21"/>
    <p:sldId id="262" r:id="rId22"/>
    <p:sldId id="263" r:id="rId23"/>
    <p:sldId id="264" r:id="rId24"/>
    <p:sldId id="265" r:id="rId25"/>
    <p:sldId id="266" r:id="rId26"/>
    <p:sldId id="267" r:id="rId27"/>
    <p:sldId id="268" r:id="rId28"/>
    <p:sldId id="270" r:id="rId29"/>
  </p:sldIdLst>
  <p:sldSz cx="18288000" cy="10287000"/>
  <p:notesSz cx="6858000" cy="9144000"/>
  <p:embeddedFontLst>
    <p:embeddedFont>
      <p:font typeface="Helvetica World" panose="020B0604020202020204" charset="-128"/>
      <p:regular r:id="rId30"/>
    </p:embeddedFont>
    <p:embeddedFont>
      <p:font typeface="Helvetica World Bold" panose="020B0604020202020204" charset="-128"/>
      <p:regular r:id="rId31"/>
    </p:embeddedFont>
    <p:embeddedFont>
      <p:font typeface="Open Sans Extra Bold" panose="020B0604020202020204" charset="0"/>
      <p:regular r:id="rId32"/>
    </p:embeddedFont>
    <p:embeddedFont>
      <p:font typeface="Poppins" panose="020B0502040204020203" pitchFamily="2" charset="0"/>
      <p:regular r:id="rId33"/>
    </p:embeddedFont>
    <p:embeddedFont>
      <p:font typeface="Poppins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94622" autoAdjust="0"/>
  </p:normalViewPr>
  <p:slideViewPr>
    <p:cSldViewPr>
      <p:cViewPr varScale="1">
        <p:scale>
          <a:sx n="66" d="100"/>
          <a:sy n="66" d="100"/>
        </p:scale>
        <p:origin x="219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7.sv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pn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7.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5.sv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5.sv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5.sv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5.sv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5.sv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15.sv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3123740" y="1472267"/>
            <a:ext cx="9913688" cy="9913688"/>
          </a:xfrm>
          <a:custGeom>
            <a:avLst/>
            <a:gdLst/>
            <a:ahLst/>
            <a:cxnLst/>
            <a:rect l="l" t="t" r="r" b="b"/>
            <a:pathLst>
              <a:path w="9913688" h="9913688">
                <a:moveTo>
                  <a:pt x="0" y="0"/>
                </a:moveTo>
                <a:lnTo>
                  <a:pt x="9913688" y="0"/>
                </a:lnTo>
                <a:lnTo>
                  <a:pt x="9913688" y="9913687"/>
                </a:lnTo>
                <a:lnTo>
                  <a:pt x="0" y="9913687"/>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0683783" y="513381"/>
            <a:ext cx="8744919" cy="8744919"/>
          </a:xfrm>
          <a:custGeom>
            <a:avLst/>
            <a:gdLst/>
            <a:ahLst/>
            <a:cxnLst/>
            <a:rect l="l" t="t" r="r" b="b"/>
            <a:pathLst>
              <a:path w="8744919" h="8744919">
                <a:moveTo>
                  <a:pt x="0" y="0"/>
                </a:moveTo>
                <a:lnTo>
                  <a:pt x="8744919" y="0"/>
                </a:lnTo>
                <a:lnTo>
                  <a:pt x="8744919" y="8744919"/>
                </a:lnTo>
                <a:lnTo>
                  <a:pt x="0" y="8744919"/>
                </a:lnTo>
                <a:lnTo>
                  <a:pt x="0" y="0"/>
                </a:lnTo>
                <a:close/>
              </a:path>
            </a:pathLst>
          </a:custGeom>
          <a:blipFill>
            <a:blip r:embed="rId5">
              <a:alphaModFix amt="5000"/>
              <a:extLst>
                <a:ext uri="{96DAC541-7B7A-43D3-8B79-37D633B846F1}">
                  <asvg:svgBlip xmlns:asvg="http://schemas.microsoft.com/office/drawing/2016/SVG/main" r:embed="rId6"/>
                </a:ext>
              </a:extLst>
            </a:blip>
            <a:stretch>
              <a:fillRect/>
            </a:stretch>
          </a:blipFill>
          <a:ln cap="sq">
            <a:noFill/>
            <a:prstDash val="solid"/>
            <a:miter/>
          </a:ln>
        </p:spPr>
      </p:sp>
      <p:sp>
        <p:nvSpPr>
          <p:cNvPr id="5" name="TextBox 5"/>
          <p:cNvSpPr txBox="1"/>
          <p:nvPr/>
        </p:nvSpPr>
        <p:spPr>
          <a:xfrm>
            <a:off x="775361" y="1805450"/>
            <a:ext cx="16737278" cy="2815130"/>
          </a:xfrm>
          <a:prstGeom prst="rect">
            <a:avLst/>
          </a:prstGeom>
        </p:spPr>
        <p:txBody>
          <a:bodyPr lIns="0" tIns="0" rIns="0" bIns="0" rtlCol="0" anchor="t">
            <a:spAutoFit/>
          </a:bodyPr>
          <a:lstStyle/>
          <a:p>
            <a:pPr algn="ctr">
              <a:lnSpc>
                <a:spcPts val="11819"/>
              </a:lnSpc>
            </a:pPr>
            <a:r>
              <a:rPr lang="en-US" sz="5999" b="1" spc="-83" dirty="0">
                <a:solidFill>
                  <a:srgbClr val="000000"/>
                </a:solidFill>
                <a:latin typeface="Helvetica World Bold"/>
                <a:ea typeface="Helvetica World Bold"/>
                <a:cs typeface="Helvetica World Bold"/>
                <a:sym typeface="Helvetica World Bold"/>
              </a:rPr>
              <a:t>Strategic Insights and Performance Evaluation of Adventure Works</a:t>
            </a:r>
          </a:p>
        </p:txBody>
      </p:sp>
      <p:sp>
        <p:nvSpPr>
          <p:cNvPr id="6" name="TextBox 6"/>
          <p:cNvSpPr txBox="1"/>
          <p:nvPr/>
        </p:nvSpPr>
        <p:spPr>
          <a:xfrm>
            <a:off x="2786038" y="6034082"/>
            <a:ext cx="11551914" cy="2467747"/>
          </a:xfrm>
          <a:prstGeom prst="rect">
            <a:avLst/>
          </a:prstGeom>
        </p:spPr>
        <p:txBody>
          <a:bodyPr lIns="0" tIns="0" rIns="0" bIns="0" rtlCol="0" anchor="t">
            <a:spAutoFit/>
          </a:bodyPr>
          <a:lstStyle/>
          <a:p>
            <a:pPr algn="l">
              <a:lnSpc>
                <a:spcPts val="2718"/>
              </a:lnSpc>
            </a:pPr>
            <a:r>
              <a:rPr lang="en-US" sz="3020" b="1" spc="-138" dirty="0">
                <a:solidFill>
                  <a:srgbClr val="000000"/>
                </a:solidFill>
                <a:latin typeface="Poppins Bold"/>
                <a:ea typeface="Poppins Bold"/>
                <a:cs typeface="Poppins Bold"/>
                <a:sym typeface="Poppins Bold"/>
              </a:rPr>
              <a:t>Presented by :</a:t>
            </a:r>
          </a:p>
          <a:p>
            <a:pPr algn="l">
              <a:lnSpc>
                <a:spcPts val="2718"/>
              </a:lnSpc>
            </a:pPr>
            <a:endParaRPr lang="en-US" sz="3020" b="1" spc="-138" dirty="0">
              <a:solidFill>
                <a:srgbClr val="000000"/>
              </a:solidFill>
              <a:latin typeface="Poppins Bold"/>
              <a:ea typeface="Poppins Bold"/>
              <a:cs typeface="Poppins Bold"/>
              <a:sym typeface="Poppins Bold"/>
            </a:endParaRPr>
          </a:p>
          <a:p>
            <a:pPr marL="652077" lvl="1" indent="-326038" algn="l">
              <a:lnSpc>
                <a:spcPts val="2718"/>
              </a:lnSpc>
              <a:buFont typeface="Arial"/>
              <a:buChar char="•"/>
            </a:pPr>
            <a:r>
              <a:rPr lang="en-US" sz="3020" spc="-138" dirty="0">
                <a:solidFill>
                  <a:srgbClr val="000000"/>
                </a:solidFill>
                <a:latin typeface="Poppins"/>
                <a:ea typeface="Poppins"/>
                <a:cs typeface="Poppins"/>
                <a:sym typeface="Poppins"/>
              </a:rPr>
              <a:t>Amr Abdelraoof</a:t>
            </a:r>
          </a:p>
          <a:p>
            <a:pPr marL="652077" lvl="1" indent="-326038" algn="l">
              <a:lnSpc>
                <a:spcPts val="2718"/>
              </a:lnSpc>
              <a:buFont typeface="Arial"/>
              <a:buChar char="•"/>
            </a:pPr>
            <a:r>
              <a:rPr lang="en-US" sz="3020" spc="-138" dirty="0">
                <a:solidFill>
                  <a:srgbClr val="000000"/>
                </a:solidFill>
                <a:latin typeface="Poppins"/>
                <a:ea typeface="Poppins"/>
                <a:cs typeface="Poppins"/>
                <a:sym typeface="Poppins"/>
              </a:rPr>
              <a:t>Mohamed Ahmed Ragab</a:t>
            </a:r>
          </a:p>
          <a:p>
            <a:pPr marL="652077" lvl="1" indent="-326038" algn="l">
              <a:lnSpc>
                <a:spcPts val="2718"/>
              </a:lnSpc>
              <a:buFont typeface="Arial"/>
              <a:buChar char="•"/>
            </a:pPr>
            <a:r>
              <a:rPr lang="en-US" sz="3020" spc="-138" dirty="0">
                <a:solidFill>
                  <a:srgbClr val="000000"/>
                </a:solidFill>
                <a:latin typeface="Poppins"/>
                <a:ea typeface="Poppins"/>
                <a:cs typeface="Poppins"/>
                <a:sym typeface="Poppins"/>
              </a:rPr>
              <a:t>Mohamed Ahmed Saleh</a:t>
            </a:r>
          </a:p>
          <a:p>
            <a:pPr marL="652077" lvl="1" indent="-326038" algn="l">
              <a:lnSpc>
                <a:spcPts val="2718"/>
              </a:lnSpc>
              <a:buFont typeface="Arial"/>
              <a:buChar char="•"/>
            </a:pPr>
            <a:r>
              <a:rPr lang="en-US" sz="3020" spc="-138" dirty="0">
                <a:solidFill>
                  <a:srgbClr val="000000"/>
                </a:solidFill>
                <a:latin typeface="Poppins"/>
                <a:ea typeface="Poppins"/>
                <a:cs typeface="Poppins"/>
                <a:sym typeface="Poppins"/>
              </a:rPr>
              <a:t>Mostafa </a:t>
            </a:r>
            <a:r>
              <a:rPr lang="en-US" sz="3020" spc="-138" dirty="0" err="1">
                <a:solidFill>
                  <a:srgbClr val="000000"/>
                </a:solidFill>
                <a:latin typeface="Poppins"/>
                <a:ea typeface="Poppins"/>
                <a:cs typeface="Poppins"/>
                <a:sym typeface="Poppins"/>
              </a:rPr>
              <a:t>AbdlRazik</a:t>
            </a:r>
            <a:endParaRPr lang="en-US" sz="3020" spc="-138" dirty="0">
              <a:solidFill>
                <a:srgbClr val="000000"/>
              </a:solidFill>
              <a:latin typeface="Poppins"/>
              <a:ea typeface="Poppins"/>
              <a:cs typeface="Poppins"/>
              <a:sym typeface="Poppins"/>
            </a:endParaRPr>
          </a:p>
          <a:p>
            <a:pPr marL="0" lvl="1" indent="0" algn="ctr">
              <a:lnSpc>
                <a:spcPts val="2718"/>
              </a:lnSpc>
            </a:pPr>
            <a:endParaRPr lang="en-US" sz="3020" spc="-138" dirty="0">
              <a:solidFill>
                <a:srgbClr val="000000"/>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836896" y="-368090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grpSp>
        <p:nvGrpSpPr>
          <p:cNvPr id="4" name="Group 4"/>
          <p:cNvGrpSpPr/>
          <p:nvPr/>
        </p:nvGrpSpPr>
        <p:grpSpPr>
          <a:xfrm>
            <a:off x="3033184" y="2777019"/>
            <a:ext cx="11622287" cy="6196703"/>
            <a:chOff x="0" y="0"/>
            <a:chExt cx="3061014" cy="1632053"/>
          </a:xfrm>
        </p:grpSpPr>
        <p:sp>
          <p:nvSpPr>
            <p:cNvPr id="5" name="Freeform 5"/>
            <p:cNvSpPr/>
            <p:nvPr/>
          </p:nvSpPr>
          <p:spPr>
            <a:xfrm>
              <a:off x="0" y="0"/>
              <a:ext cx="3061014" cy="1632053"/>
            </a:xfrm>
            <a:custGeom>
              <a:avLst/>
              <a:gdLst/>
              <a:ahLst/>
              <a:cxnLst/>
              <a:rect l="l" t="t" r="r" b="b"/>
              <a:pathLst>
                <a:path w="3061014" h="1632053">
                  <a:moveTo>
                    <a:pt x="33972" y="0"/>
                  </a:moveTo>
                  <a:lnTo>
                    <a:pt x="3027041" y="0"/>
                  </a:lnTo>
                  <a:cubicBezTo>
                    <a:pt x="3036052" y="0"/>
                    <a:pt x="3044693" y="3579"/>
                    <a:pt x="3051064" y="9950"/>
                  </a:cubicBezTo>
                  <a:cubicBezTo>
                    <a:pt x="3057435" y="16321"/>
                    <a:pt x="3061014" y="24962"/>
                    <a:pt x="3061014" y="33972"/>
                  </a:cubicBezTo>
                  <a:lnTo>
                    <a:pt x="3061014" y="1598080"/>
                  </a:lnTo>
                  <a:cubicBezTo>
                    <a:pt x="3061014" y="1607090"/>
                    <a:pt x="3057435" y="1615731"/>
                    <a:pt x="3051064" y="1622102"/>
                  </a:cubicBezTo>
                  <a:cubicBezTo>
                    <a:pt x="3044693" y="1628473"/>
                    <a:pt x="3036052" y="1632053"/>
                    <a:pt x="3027041" y="1632053"/>
                  </a:cubicBezTo>
                  <a:lnTo>
                    <a:pt x="33972" y="1632053"/>
                  </a:lnTo>
                  <a:cubicBezTo>
                    <a:pt x="24962" y="1632053"/>
                    <a:pt x="16321" y="1628473"/>
                    <a:pt x="9950" y="1622102"/>
                  </a:cubicBezTo>
                  <a:cubicBezTo>
                    <a:pt x="3579" y="1615731"/>
                    <a:pt x="0" y="1607090"/>
                    <a:pt x="0" y="1598080"/>
                  </a:cubicBezTo>
                  <a:lnTo>
                    <a:pt x="0" y="33972"/>
                  </a:lnTo>
                  <a:cubicBezTo>
                    <a:pt x="0" y="24962"/>
                    <a:pt x="3579" y="16321"/>
                    <a:pt x="9950" y="9950"/>
                  </a:cubicBezTo>
                  <a:cubicBezTo>
                    <a:pt x="16321" y="3579"/>
                    <a:pt x="24962" y="0"/>
                    <a:pt x="33972"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4418"/>
              <a:ext cx="3061014" cy="1627634"/>
            </a:xfrm>
            <a:prstGeom prst="rect">
              <a:avLst/>
            </a:prstGeom>
          </p:spPr>
          <p:txBody>
            <a:bodyPr lIns="165100" tIns="165100" rIns="165100" bIns="165100" rtlCol="0" anchor="ctr"/>
            <a:lstStyle/>
            <a:p>
              <a:pPr algn="l">
                <a:lnSpc>
                  <a:spcPts val="10499"/>
                </a:lnSpc>
              </a:pPr>
              <a:r>
                <a:rPr lang="en-US" sz="4199" spc="596" dirty="0">
                  <a:solidFill>
                    <a:srgbClr val="000000"/>
                  </a:solidFill>
                  <a:latin typeface="Open Sans Extra Bold"/>
                  <a:ea typeface="Open Sans Extra Bold"/>
                  <a:cs typeface="Open Sans Extra Bold"/>
                  <a:sym typeface="Open Sans Extra Bold"/>
                </a:rPr>
                <a:t>2.Sales Department Insights:</a:t>
              </a: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2800" b="1" kern="100" dirty="0">
                  <a:effectLst/>
                  <a:latin typeface="Times New Roman" panose="02020603050405020304" pitchFamily="18" charset="0"/>
                  <a:ea typeface="Calibri" panose="020F0502020204030204" pitchFamily="34" charset="0"/>
                  <a:cs typeface="Arial" panose="020B0604020202020204" pitchFamily="34" charset="0"/>
                </a:rPr>
                <a:t>Revenue Trends</a:t>
              </a:r>
              <a:r>
                <a:rPr lang="en-US" sz="2800" kern="100" dirty="0">
                  <a:effectLst/>
                  <a:latin typeface="Times New Roman" panose="02020603050405020304" pitchFamily="18" charset="0"/>
                  <a:ea typeface="Calibri" panose="020F0502020204030204" pitchFamily="34" charset="0"/>
                  <a:cs typeface="Arial" panose="020B0604020202020204" pitchFamily="34" charset="0"/>
                </a:rPr>
                <a:t>: Total revenue reached $123 million over the reviewed period, peaking in 2013 but declining significantly in 2014.</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2800" b="1" kern="100" dirty="0">
                  <a:effectLst/>
                  <a:latin typeface="Times New Roman" panose="02020603050405020304" pitchFamily="18" charset="0"/>
                  <a:ea typeface="Calibri" panose="020F0502020204030204" pitchFamily="34" charset="0"/>
                  <a:cs typeface="Arial" panose="020B0604020202020204" pitchFamily="34" charset="0"/>
                </a:rPr>
                <a:t>Key Products</a:t>
              </a:r>
              <a:r>
                <a:rPr lang="en-US" sz="2800" kern="100" dirty="0">
                  <a:effectLst/>
                  <a:latin typeface="Times New Roman" panose="02020603050405020304" pitchFamily="18" charset="0"/>
                  <a:ea typeface="Calibri" panose="020F0502020204030204" pitchFamily="34" charset="0"/>
                  <a:cs typeface="Arial" panose="020B0604020202020204" pitchFamily="34" charset="0"/>
                </a:rPr>
                <a:t>: The "Mountain-200 Black, 38" is identified as the highest revenue-generating product, contributing $4.5 million.</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2800" b="1" kern="100" dirty="0">
                  <a:effectLst/>
                  <a:latin typeface="Times New Roman" panose="02020603050405020304" pitchFamily="18" charset="0"/>
                  <a:ea typeface="Calibri" panose="020F0502020204030204" pitchFamily="34" charset="0"/>
                  <a:cs typeface="Arial" panose="020B0604020202020204" pitchFamily="34" charset="0"/>
                </a:rPr>
                <a:t>Sales Territories</a:t>
              </a:r>
              <a:r>
                <a:rPr lang="en-US" sz="2800" kern="100" dirty="0">
                  <a:effectLst/>
                  <a:latin typeface="Times New Roman" panose="02020603050405020304" pitchFamily="18" charset="0"/>
                  <a:ea typeface="Calibri" panose="020F0502020204030204" pitchFamily="34" charset="0"/>
                  <a:cs typeface="Arial" panose="020B0604020202020204" pitchFamily="34" charset="0"/>
                </a:rPr>
                <a:t>: The Southeast Territory stands out, generating $24.2 million in sales, highlighting geographic strengths.</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a:p>
              <a:pPr algn="l">
                <a:lnSpc>
                  <a:spcPts val="10499"/>
                </a:lnSpc>
              </a:pPr>
              <a:endParaRPr lang="en-US" sz="4199" spc="596" dirty="0">
                <a:solidFill>
                  <a:srgbClr val="000000"/>
                </a:solidFill>
                <a:latin typeface="Open Sans Extra Bold"/>
                <a:ea typeface="Open Sans Extra Bold"/>
                <a:cs typeface="Open Sans Extra Bold"/>
                <a:sym typeface="Open Sans Extra Bold"/>
              </a:endParaRPr>
            </a:p>
          </p:txBody>
        </p:sp>
      </p:grpSp>
      <p:sp>
        <p:nvSpPr>
          <p:cNvPr id="7" name="Freeform 7"/>
          <p:cNvSpPr/>
          <p:nvPr/>
        </p:nvSpPr>
        <p:spPr>
          <a:xfrm>
            <a:off x="16440064" y="1028700"/>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196416" y="6303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9" name="Freeform 9"/>
          <p:cNvSpPr/>
          <p:nvPr/>
        </p:nvSpPr>
        <p:spPr>
          <a:xfrm>
            <a:off x="-1081616" y="1028700"/>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028700" y="1011926"/>
            <a:ext cx="5922996" cy="1765093"/>
          </a:xfrm>
          <a:prstGeom prst="rect">
            <a:avLst/>
          </a:prstGeom>
        </p:spPr>
        <p:txBody>
          <a:bodyPr lIns="0" tIns="0" rIns="0" bIns="0" rtlCol="0" anchor="t">
            <a:spAutoFit/>
          </a:bodyPr>
          <a:lstStyle/>
          <a:p>
            <a:pPr algn="just">
              <a:lnSpc>
                <a:spcPts val="6936"/>
              </a:lnSpc>
            </a:pPr>
            <a:r>
              <a:rPr lang="en-US" sz="5928" b="1" spc="-83" dirty="0">
                <a:solidFill>
                  <a:srgbClr val="000000"/>
                </a:solidFill>
                <a:latin typeface="Poppins Bold"/>
                <a:ea typeface="Poppins Bold"/>
                <a:cs typeface="Poppins Bold"/>
                <a:sym typeface="Poppins Bold"/>
              </a:rPr>
              <a:t>Key Findings</a:t>
            </a:r>
          </a:p>
          <a:p>
            <a:pPr marL="0" lvl="1" indent="0" algn="just">
              <a:lnSpc>
                <a:spcPts val="6585"/>
              </a:lnSpc>
            </a:pPr>
            <a:endParaRPr lang="en-US" sz="5928" b="1" spc="-83" dirty="0">
              <a:solidFill>
                <a:srgbClr val="000000"/>
              </a:solidFill>
              <a:latin typeface="Poppins Bold"/>
              <a:ea typeface="Poppins Bold"/>
              <a:cs typeface="Poppins Bold"/>
              <a:sym typeface="Poppins Bold"/>
            </a:endParaRPr>
          </a:p>
        </p:txBody>
      </p:sp>
    </p:spTree>
    <p:extLst>
      <p:ext uri="{BB962C8B-B14F-4D97-AF65-F5344CB8AC3E}">
        <p14:creationId xmlns:p14="http://schemas.microsoft.com/office/powerpoint/2010/main" val="3664665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836896" y="-368090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grpSp>
        <p:nvGrpSpPr>
          <p:cNvPr id="4" name="Group 4"/>
          <p:cNvGrpSpPr/>
          <p:nvPr/>
        </p:nvGrpSpPr>
        <p:grpSpPr>
          <a:xfrm>
            <a:off x="3033184" y="2777019"/>
            <a:ext cx="11622287" cy="5947881"/>
            <a:chOff x="0" y="0"/>
            <a:chExt cx="3061014" cy="1632053"/>
          </a:xfrm>
        </p:grpSpPr>
        <p:sp>
          <p:nvSpPr>
            <p:cNvPr id="5" name="Freeform 5"/>
            <p:cNvSpPr/>
            <p:nvPr/>
          </p:nvSpPr>
          <p:spPr>
            <a:xfrm>
              <a:off x="0" y="0"/>
              <a:ext cx="3061014" cy="1632053"/>
            </a:xfrm>
            <a:custGeom>
              <a:avLst/>
              <a:gdLst/>
              <a:ahLst/>
              <a:cxnLst/>
              <a:rect l="l" t="t" r="r" b="b"/>
              <a:pathLst>
                <a:path w="3061014" h="1632053">
                  <a:moveTo>
                    <a:pt x="33972" y="0"/>
                  </a:moveTo>
                  <a:lnTo>
                    <a:pt x="3027041" y="0"/>
                  </a:lnTo>
                  <a:cubicBezTo>
                    <a:pt x="3036052" y="0"/>
                    <a:pt x="3044693" y="3579"/>
                    <a:pt x="3051064" y="9950"/>
                  </a:cubicBezTo>
                  <a:cubicBezTo>
                    <a:pt x="3057435" y="16321"/>
                    <a:pt x="3061014" y="24962"/>
                    <a:pt x="3061014" y="33972"/>
                  </a:cubicBezTo>
                  <a:lnTo>
                    <a:pt x="3061014" y="1598080"/>
                  </a:lnTo>
                  <a:cubicBezTo>
                    <a:pt x="3061014" y="1607090"/>
                    <a:pt x="3057435" y="1615731"/>
                    <a:pt x="3051064" y="1622102"/>
                  </a:cubicBezTo>
                  <a:cubicBezTo>
                    <a:pt x="3044693" y="1628473"/>
                    <a:pt x="3036052" y="1632053"/>
                    <a:pt x="3027041" y="1632053"/>
                  </a:cubicBezTo>
                  <a:lnTo>
                    <a:pt x="33972" y="1632053"/>
                  </a:lnTo>
                  <a:cubicBezTo>
                    <a:pt x="24962" y="1632053"/>
                    <a:pt x="16321" y="1628473"/>
                    <a:pt x="9950" y="1622102"/>
                  </a:cubicBezTo>
                  <a:cubicBezTo>
                    <a:pt x="3579" y="1615731"/>
                    <a:pt x="0" y="1607090"/>
                    <a:pt x="0" y="1598080"/>
                  </a:cubicBezTo>
                  <a:lnTo>
                    <a:pt x="0" y="33972"/>
                  </a:lnTo>
                  <a:cubicBezTo>
                    <a:pt x="0" y="24962"/>
                    <a:pt x="3579" y="16321"/>
                    <a:pt x="9950" y="9950"/>
                  </a:cubicBezTo>
                  <a:cubicBezTo>
                    <a:pt x="16321" y="3579"/>
                    <a:pt x="24962" y="0"/>
                    <a:pt x="33972"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4602"/>
              <a:ext cx="3061014" cy="1627449"/>
            </a:xfrm>
            <a:prstGeom prst="rect">
              <a:avLst/>
            </a:prstGeom>
          </p:spPr>
          <p:txBody>
            <a:bodyPr lIns="165100" tIns="165100" rIns="165100" bIns="165100" rtlCol="0" anchor="ctr"/>
            <a:lstStyle/>
            <a:p>
              <a:pPr algn="l">
                <a:lnSpc>
                  <a:spcPts val="10499"/>
                </a:lnSpc>
              </a:pPr>
              <a:r>
                <a:rPr lang="en-US" sz="4199" spc="596" dirty="0">
                  <a:solidFill>
                    <a:srgbClr val="000000"/>
                  </a:solidFill>
                  <a:latin typeface="Open Sans Extra Bold"/>
                  <a:ea typeface="Open Sans Extra Bold"/>
                  <a:cs typeface="Open Sans Extra Bold"/>
                </a:rPr>
                <a:t>3.Human Resources  Insights</a:t>
              </a:r>
              <a:r>
                <a:rPr lang="en-US" sz="4199" spc="596" dirty="0">
                  <a:solidFill>
                    <a:srgbClr val="000000"/>
                  </a:solidFill>
                  <a:latin typeface="Open Sans Extra Bold"/>
                  <a:ea typeface="Open Sans Extra Bold"/>
                  <a:cs typeface="Open Sans Extra Bold"/>
                  <a:sym typeface="Open Sans Extra Bold"/>
                </a:rPr>
                <a:t>:</a:t>
              </a: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2400" b="1" kern="100" dirty="0">
                  <a:effectLst/>
                  <a:latin typeface="Times New Roman" panose="02020603050405020304" pitchFamily="18" charset="0"/>
                  <a:ea typeface="Calibri" panose="020F0502020204030204" pitchFamily="34" charset="0"/>
                  <a:cs typeface="Arial" panose="020B0604020202020204" pitchFamily="34" charset="0"/>
                </a:rPr>
                <a:t>Employee Composition</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A total of 290 employees, with the Executive Department commanding the highest salaries ($68.30), while technical and production roles tend to have lower average salaries.</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2400" b="1" kern="100" dirty="0">
                  <a:effectLst/>
                  <a:latin typeface="Times New Roman" panose="02020603050405020304" pitchFamily="18" charset="0"/>
                  <a:ea typeface="Calibri" panose="020F0502020204030204" pitchFamily="34" charset="0"/>
                  <a:cs typeface="Arial" panose="020B0604020202020204" pitchFamily="34" charset="0"/>
                </a:rPr>
                <a:t>Tenure Metrics</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Long tenures are noted in the Human Resources and Shipping departments (average ~15.75 years), suggesting stability in those areas.</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2400" b="1" kern="100" dirty="0">
                  <a:effectLst/>
                  <a:latin typeface="Times New Roman" panose="02020603050405020304" pitchFamily="18" charset="0"/>
                  <a:ea typeface="Calibri" panose="020F0502020204030204" pitchFamily="34" charset="0"/>
                  <a:cs typeface="Arial" panose="020B0604020202020204" pitchFamily="34" charset="0"/>
                </a:rPr>
                <a:t>Gender Distribution</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The workforce displays a gender imbalance in technical roles, with a need to assess diversity strategies.</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p:txBody>
        </p:sp>
      </p:grpSp>
      <p:sp>
        <p:nvSpPr>
          <p:cNvPr id="7" name="Freeform 7"/>
          <p:cNvSpPr/>
          <p:nvPr/>
        </p:nvSpPr>
        <p:spPr>
          <a:xfrm>
            <a:off x="16440064" y="1028700"/>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196416" y="6303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9" name="Freeform 9"/>
          <p:cNvSpPr/>
          <p:nvPr/>
        </p:nvSpPr>
        <p:spPr>
          <a:xfrm>
            <a:off x="-1511045" y="1045472"/>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028700" y="1011926"/>
            <a:ext cx="5922996" cy="1765093"/>
          </a:xfrm>
          <a:prstGeom prst="rect">
            <a:avLst/>
          </a:prstGeom>
        </p:spPr>
        <p:txBody>
          <a:bodyPr lIns="0" tIns="0" rIns="0" bIns="0" rtlCol="0" anchor="t">
            <a:spAutoFit/>
          </a:bodyPr>
          <a:lstStyle/>
          <a:p>
            <a:pPr algn="just">
              <a:lnSpc>
                <a:spcPts val="6936"/>
              </a:lnSpc>
            </a:pPr>
            <a:r>
              <a:rPr lang="en-US" sz="5928" b="1" spc="-83" dirty="0">
                <a:solidFill>
                  <a:srgbClr val="000000"/>
                </a:solidFill>
                <a:latin typeface="Poppins Bold"/>
                <a:ea typeface="Poppins Bold"/>
                <a:cs typeface="Poppins Bold"/>
                <a:sym typeface="Poppins Bold"/>
              </a:rPr>
              <a:t>Key Findings</a:t>
            </a:r>
          </a:p>
          <a:p>
            <a:pPr marL="0" lvl="1" indent="0" algn="just">
              <a:lnSpc>
                <a:spcPts val="6585"/>
              </a:lnSpc>
            </a:pPr>
            <a:endParaRPr lang="en-US" sz="5928" b="1" spc="-83" dirty="0">
              <a:solidFill>
                <a:srgbClr val="000000"/>
              </a:solidFill>
              <a:latin typeface="Poppins Bold"/>
              <a:ea typeface="Poppins Bold"/>
              <a:cs typeface="Poppins Bold"/>
              <a:sym typeface="Poppins Bold"/>
            </a:endParaRPr>
          </a:p>
        </p:txBody>
      </p:sp>
    </p:spTree>
    <p:extLst>
      <p:ext uri="{BB962C8B-B14F-4D97-AF65-F5344CB8AC3E}">
        <p14:creationId xmlns:p14="http://schemas.microsoft.com/office/powerpoint/2010/main" val="3925397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836896" y="-368090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grpSp>
        <p:nvGrpSpPr>
          <p:cNvPr id="4" name="Group 4"/>
          <p:cNvGrpSpPr/>
          <p:nvPr/>
        </p:nvGrpSpPr>
        <p:grpSpPr>
          <a:xfrm>
            <a:off x="3033184" y="2777019"/>
            <a:ext cx="11622287" cy="6196703"/>
            <a:chOff x="0" y="0"/>
            <a:chExt cx="3061014" cy="1632053"/>
          </a:xfrm>
        </p:grpSpPr>
        <p:sp>
          <p:nvSpPr>
            <p:cNvPr id="5" name="Freeform 5"/>
            <p:cNvSpPr/>
            <p:nvPr/>
          </p:nvSpPr>
          <p:spPr>
            <a:xfrm>
              <a:off x="0" y="0"/>
              <a:ext cx="3061014" cy="1632053"/>
            </a:xfrm>
            <a:custGeom>
              <a:avLst/>
              <a:gdLst/>
              <a:ahLst/>
              <a:cxnLst/>
              <a:rect l="l" t="t" r="r" b="b"/>
              <a:pathLst>
                <a:path w="3061014" h="1632053">
                  <a:moveTo>
                    <a:pt x="33972" y="0"/>
                  </a:moveTo>
                  <a:lnTo>
                    <a:pt x="3027041" y="0"/>
                  </a:lnTo>
                  <a:cubicBezTo>
                    <a:pt x="3036052" y="0"/>
                    <a:pt x="3044693" y="3579"/>
                    <a:pt x="3051064" y="9950"/>
                  </a:cubicBezTo>
                  <a:cubicBezTo>
                    <a:pt x="3057435" y="16321"/>
                    <a:pt x="3061014" y="24962"/>
                    <a:pt x="3061014" y="33972"/>
                  </a:cubicBezTo>
                  <a:lnTo>
                    <a:pt x="3061014" y="1598080"/>
                  </a:lnTo>
                  <a:cubicBezTo>
                    <a:pt x="3061014" y="1607090"/>
                    <a:pt x="3057435" y="1615731"/>
                    <a:pt x="3051064" y="1622102"/>
                  </a:cubicBezTo>
                  <a:cubicBezTo>
                    <a:pt x="3044693" y="1628473"/>
                    <a:pt x="3036052" y="1632053"/>
                    <a:pt x="3027041" y="1632053"/>
                  </a:cubicBezTo>
                  <a:lnTo>
                    <a:pt x="33972" y="1632053"/>
                  </a:lnTo>
                  <a:cubicBezTo>
                    <a:pt x="24962" y="1632053"/>
                    <a:pt x="16321" y="1628473"/>
                    <a:pt x="9950" y="1622102"/>
                  </a:cubicBezTo>
                  <a:cubicBezTo>
                    <a:pt x="3579" y="1615731"/>
                    <a:pt x="0" y="1607090"/>
                    <a:pt x="0" y="1598080"/>
                  </a:cubicBezTo>
                  <a:lnTo>
                    <a:pt x="0" y="33972"/>
                  </a:lnTo>
                  <a:cubicBezTo>
                    <a:pt x="0" y="24962"/>
                    <a:pt x="3579" y="16321"/>
                    <a:pt x="9950" y="9950"/>
                  </a:cubicBezTo>
                  <a:cubicBezTo>
                    <a:pt x="16321" y="3579"/>
                    <a:pt x="24962" y="0"/>
                    <a:pt x="33972"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4418"/>
              <a:ext cx="3061014" cy="1627634"/>
            </a:xfrm>
            <a:prstGeom prst="rect">
              <a:avLst/>
            </a:prstGeom>
          </p:spPr>
          <p:txBody>
            <a:bodyPr lIns="165100" tIns="165100" rIns="165100" bIns="165100" rtlCol="0" anchor="ctr"/>
            <a:lstStyle/>
            <a:p>
              <a:pPr marL="0" marR="0">
                <a:lnSpc>
                  <a:spcPct val="150000"/>
                </a:lnSpc>
                <a:spcBef>
                  <a:spcPts val="0"/>
                </a:spcBef>
                <a:spcAft>
                  <a:spcPts val="800"/>
                </a:spcAft>
              </a:pPr>
              <a:r>
                <a:rPr lang="en-US" sz="4199" b="1" kern="100" spc="596" dirty="0">
                  <a:solidFill>
                    <a:srgbClr val="000000"/>
                  </a:solidFill>
                  <a:latin typeface="Times New Roman" panose="02020603050405020304" pitchFamily="18" charset="0"/>
                  <a:ea typeface="Calibri" panose="020F0502020204030204" pitchFamily="34" charset="0"/>
                  <a:cs typeface="Arial" panose="020B0604020202020204" pitchFamily="34" charset="0"/>
                </a:rPr>
                <a:t>4.</a:t>
              </a:r>
              <a:r>
                <a:rPr lang="en-US" sz="4199" spc="596" dirty="0">
                  <a:solidFill>
                    <a:srgbClr val="000000"/>
                  </a:solidFill>
                  <a:latin typeface="Open Sans Extra Bold"/>
                  <a:ea typeface="Open Sans Extra Bold"/>
                  <a:cs typeface="Open Sans Extra Bold"/>
                </a:rPr>
                <a:t>Procurement Insights</a:t>
              </a: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2800" b="1" kern="100" dirty="0">
                  <a:effectLst/>
                  <a:latin typeface="Times New Roman" panose="02020603050405020304" pitchFamily="18" charset="0"/>
                  <a:ea typeface="Calibri" panose="020F0502020204030204" pitchFamily="34" charset="0"/>
                  <a:cs typeface="Arial" panose="020B0604020202020204" pitchFamily="34" charset="0"/>
                </a:rPr>
                <a:t>Purchase Orders</a:t>
              </a:r>
              <a:r>
                <a:rPr lang="en-US" sz="2800" kern="100" dirty="0">
                  <a:effectLst/>
                  <a:latin typeface="Times New Roman" panose="02020603050405020304" pitchFamily="18" charset="0"/>
                  <a:ea typeface="Calibri" panose="020F0502020204030204" pitchFamily="34" charset="0"/>
                  <a:cs typeface="Arial" panose="020B0604020202020204" pitchFamily="34" charset="0"/>
                </a:rPr>
                <a:t>: There were no purchase orders placed in the last quarter, warranting investigation into supply chain processes.</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2800" b="1" kern="100" dirty="0">
                  <a:effectLst/>
                  <a:latin typeface="Times New Roman" panose="02020603050405020304" pitchFamily="18" charset="0"/>
                  <a:ea typeface="Calibri" panose="020F0502020204030204" pitchFamily="34" charset="0"/>
                  <a:cs typeface="Arial" panose="020B0604020202020204" pitchFamily="34" charset="0"/>
                </a:rPr>
                <a:t>Supplier Reliability</a:t>
              </a:r>
              <a:r>
                <a:rPr lang="en-US" sz="2800" kern="100" dirty="0">
                  <a:effectLst/>
                  <a:latin typeface="Times New Roman" panose="02020603050405020304" pitchFamily="18" charset="0"/>
                  <a:ea typeface="Calibri" panose="020F0502020204030204" pitchFamily="34" charset="0"/>
                  <a:cs typeface="Arial" panose="020B0604020202020204" pitchFamily="34" charset="0"/>
                </a:rPr>
                <a:t>: Integrated Sport Products represents the highest total due for purchases, indicating key vendor relationships.</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2800" b="1" kern="100" dirty="0">
                  <a:effectLst/>
                  <a:latin typeface="Times New Roman" panose="02020603050405020304" pitchFamily="18" charset="0"/>
                  <a:ea typeface="Calibri" panose="020F0502020204030204" pitchFamily="34" charset="0"/>
                  <a:cs typeface="Arial" panose="020B0604020202020204" pitchFamily="34" charset="0"/>
                </a:rPr>
                <a:t>Delivery Timeliness</a:t>
              </a:r>
              <a:r>
                <a:rPr lang="en-US" sz="2800" kern="100" dirty="0">
                  <a:effectLst/>
                  <a:latin typeface="Times New Roman" panose="02020603050405020304" pitchFamily="18" charset="0"/>
                  <a:ea typeface="Calibri" panose="020F0502020204030204" pitchFamily="34" charset="0"/>
                  <a:cs typeface="Arial" panose="020B0604020202020204" pitchFamily="34" charset="0"/>
                </a:rPr>
                <a:t>: The average delivery time remains efficient at nine days, suggesting robust supply chain management.</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a:p>
              <a:pPr algn="l">
                <a:lnSpc>
                  <a:spcPts val="10499"/>
                </a:lnSpc>
              </a:pPr>
              <a:endParaRPr lang="en-US" sz="4199" spc="596" dirty="0">
                <a:solidFill>
                  <a:srgbClr val="000000"/>
                </a:solidFill>
                <a:latin typeface="Open Sans Extra Bold"/>
                <a:ea typeface="Open Sans Extra Bold"/>
                <a:cs typeface="Open Sans Extra Bold"/>
                <a:sym typeface="Open Sans Extra Bold"/>
              </a:endParaRPr>
            </a:p>
          </p:txBody>
        </p:sp>
      </p:grpSp>
      <p:sp>
        <p:nvSpPr>
          <p:cNvPr id="7" name="Freeform 7"/>
          <p:cNvSpPr/>
          <p:nvPr/>
        </p:nvSpPr>
        <p:spPr>
          <a:xfrm>
            <a:off x="16440064" y="1028700"/>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196416" y="6303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9" name="Freeform 9"/>
          <p:cNvSpPr/>
          <p:nvPr/>
        </p:nvSpPr>
        <p:spPr>
          <a:xfrm>
            <a:off x="-1377859" y="1028700"/>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028700" y="1011926"/>
            <a:ext cx="5922996" cy="1765093"/>
          </a:xfrm>
          <a:prstGeom prst="rect">
            <a:avLst/>
          </a:prstGeom>
        </p:spPr>
        <p:txBody>
          <a:bodyPr lIns="0" tIns="0" rIns="0" bIns="0" rtlCol="0" anchor="t">
            <a:spAutoFit/>
          </a:bodyPr>
          <a:lstStyle/>
          <a:p>
            <a:pPr algn="just">
              <a:lnSpc>
                <a:spcPts val="6936"/>
              </a:lnSpc>
            </a:pPr>
            <a:r>
              <a:rPr lang="en-US" sz="5928" b="1" spc="-83" dirty="0">
                <a:solidFill>
                  <a:srgbClr val="000000"/>
                </a:solidFill>
                <a:latin typeface="Poppins Bold"/>
                <a:ea typeface="Poppins Bold"/>
                <a:cs typeface="Poppins Bold"/>
                <a:sym typeface="Poppins Bold"/>
              </a:rPr>
              <a:t>Key Findings</a:t>
            </a:r>
          </a:p>
          <a:p>
            <a:pPr marL="0" lvl="1" indent="0" algn="just">
              <a:lnSpc>
                <a:spcPts val="6585"/>
              </a:lnSpc>
            </a:pPr>
            <a:endParaRPr lang="en-US" sz="5928" b="1" spc="-83" dirty="0">
              <a:solidFill>
                <a:srgbClr val="000000"/>
              </a:solidFill>
              <a:latin typeface="Poppins Bold"/>
              <a:ea typeface="Poppins Bold"/>
              <a:cs typeface="Poppins Bold"/>
              <a:sym typeface="Poppins Bold"/>
            </a:endParaRPr>
          </a:p>
        </p:txBody>
      </p:sp>
    </p:spTree>
    <p:extLst>
      <p:ext uri="{BB962C8B-B14F-4D97-AF65-F5344CB8AC3E}">
        <p14:creationId xmlns:p14="http://schemas.microsoft.com/office/powerpoint/2010/main" val="1890994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836896" y="-368090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grpSp>
        <p:nvGrpSpPr>
          <p:cNvPr id="4" name="Group 4"/>
          <p:cNvGrpSpPr/>
          <p:nvPr/>
        </p:nvGrpSpPr>
        <p:grpSpPr>
          <a:xfrm>
            <a:off x="3033184" y="2777019"/>
            <a:ext cx="11622287" cy="6196703"/>
            <a:chOff x="0" y="0"/>
            <a:chExt cx="3061014" cy="1632053"/>
          </a:xfrm>
        </p:grpSpPr>
        <p:sp>
          <p:nvSpPr>
            <p:cNvPr id="5" name="Freeform 5"/>
            <p:cNvSpPr/>
            <p:nvPr/>
          </p:nvSpPr>
          <p:spPr>
            <a:xfrm>
              <a:off x="0" y="0"/>
              <a:ext cx="3061014" cy="1632053"/>
            </a:xfrm>
            <a:custGeom>
              <a:avLst/>
              <a:gdLst/>
              <a:ahLst/>
              <a:cxnLst/>
              <a:rect l="l" t="t" r="r" b="b"/>
              <a:pathLst>
                <a:path w="3061014" h="1632053">
                  <a:moveTo>
                    <a:pt x="33972" y="0"/>
                  </a:moveTo>
                  <a:lnTo>
                    <a:pt x="3027041" y="0"/>
                  </a:lnTo>
                  <a:cubicBezTo>
                    <a:pt x="3036052" y="0"/>
                    <a:pt x="3044693" y="3579"/>
                    <a:pt x="3051064" y="9950"/>
                  </a:cubicBezTo>
                  <a:cubicBezTo>
                    <a:pt x="3057435" y="16321"/>
                    <a:pt x="3061014" y="24962"/>
                    <a:pt x="3061014" y="33972"/>
                  </a:cubicBezTo>
                  <a:lnTo>
                    <a:pt x="3061014" y="1598080"/>
                  </a:lnTo>
                  <a:cubicBezTo>
                    <a:pt x="3061014" y="1607090"/>
                    <a:pt x="3057435" y="1615731"/>
                    <a:pt x="3051064" y="1622102"/>
                  </a:cubicBezTo>
                  <a:cubicBezTo>
                    <a:pt x="3044693" y="1628473"/>
                    <a:pt x="3036052" y="1632053"/>
                    <a:pt x="3027041" y="1632053"/>
                  </a:cubicBezTo>
                  <a:lnTo>
                    <a:pt x="33972" y="1632053"/>
                  </a:lnTo>
                  <a:cubicBezTo>
                    <a:pt x="24962" y="1632053"/>
                    <a:pt x="16321" y="1628473"/>
                    <a:pt x="9950" y="1622102"/>
                  </a:cubicBezTo>
                  <a:cubicBezTo>
                    <a:pt x="3579" y="1615731"/>
                    <a:pt x="0" y="1607090"/>
                    <a:pt x="0" y="1598080"/>
                  </a:cubicBezTo>
                  <a:lnTo>
                    <a:pt x="0" y="33972"/>
                  </a:lnTo>
                  <a:cubicBezTo>
                    <a:pt x="0" y="24962"/>
                    <a:pt x="3579" y="16321"/>
                    <a:pt x="9950" y="9950"/>
                  </a:cubicBezTo>
                  <a:cubicBezTo>
                    <a:pt x="16321" y="3579"/>
                    <a:pt x="24962" y="0"/>
                    <a:pt x="33972"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101473"/>
              <a:ext cx="3061014" cy="1530579"/>
            </a:xfrm>
            <a:prstGeom prst="rect">
              <a:avLst/>
            </a:prstGeom>
          </p:spPr>
          <p:txBody>
            <a:bodyPr lIns="165100" tIns="165100" rIns="165100" bIns="165100" rtlCol="0" anchor="ctr"/>
            <a:lstStyle/>
            <a:p>
              <a:pPr marL="0" marR="0">
                <a:lnSpc>
                  <a:spcPct val="150000"/>
                </a:lnSpc>
                <a:spcBef>
                  <a:spcPts val="0"/>
                </a:spcBef>
                <a:spcAft>
                  <a:spcPts val="800"/>
                </a:spcAft>
              </a:pPr>
              <a:r>
                <a:rPr lang="en-US" sz="4199" b="1" kern="100" spc="596" dirty="0">
                  <a:solidFill>
                    <a:srgbClr val="000000"/>
                  </a:solidFill>
                  <a:latin typeface="Times New Roman" panose="02020603050405020304" pitchFamily="18" charset="0"/>
                  <a:ea typeface="Calibri" panose="020F0502020204030204" pitchFamily="34" charset="0"/>
                  <a:cs typeface="Arial" panose="020B0604020202020204" pitchFamily="34" charset="0"/>
                </a:rPr>
                <a:t>5.</a:t>
              </a:r>
              <a:r>
                <a:rPr lang="en-US" sz="4199" spc="596" dirty="0">
                  <a:solidFill>
                    <a:srgbClr val="000000"/>
                  </a:solidFill>
                  <a:latin typeface="Open Sans Extra Bold"/>
                  <a:ea typeface="Open Sans Extra Bold"/>
                  <a:cs typeface="Open Sans Extra Bold"/>
                </a:rPr>
                <a:t> Recommendations</a:t>
              </a:r>
            </a:p>
            <a:p>
              <a:pPr marL="342900" marR="0" lvl="0" indent="-342900" rtl="0">
                <a:lnSpc>
                  <a:spcPct val="150000"/>
                </a:lnSpc>
                <a:spcBef>
                  <a:spcPts val="0"/>
                </a:spcBef>
                <a:spcAft>
                  <a:spcPts val="800"/>
                </a:spcAft>
                <a:tabLst>
                  <a:tab pos="457200" algn="l"/>
                </a:tabLst>
              </a:pPr>
              <a:r>
                <a:rPr lang="en-US" sz="2400" b="1" kern="100" dirty="0">
                  <a:effectLst/>
                  <a:latin typeface="Times New Roman" panose="02020603050405020304" pitchFamily="18" charset="0"/>
                  <a:ea typeface="Calibri" panose="020F0502020204030204" pitchFamily="34" charset="0"/>
                  <a:cs typeface="Arial" panose="020B0604020202020204" pitchFamily="34" charset="0"/>
                </a:rPr>
                <a:t>Focus on Product Optimization</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Increase marketing and sales efforts for less profitable categories and manage stock levels proactively to avoid future stockouts.</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tabLst>
                  <a:tab pos="457200" algn="l"/>
                </a:tabLst>
              </a:pPr>
              <a:r>
                <a:rPr lang="en-US" sz="2400" b="1" kern="100" dirty="0">
                  <a:effectLst/>
                  <a:latin typeface="Times New Roman" panose="02020603050405020304" pitchFamily="18" charset="0"/>
                  <a:ea typeface="Calibri" panose="020F0502020204030204" pitchFamily="34" charset="0"/>
                  <a:cs typeface="Arial" panose="020B0604020202020204" pitchFamily="34" charset="0"/>
                </a:rPr>
                <a:t>Enhance Sales Strategies</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Investigate causes of revenue decline and create adaptive strategies to target high-performing territories further.</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tabLst>
                  <a:tab pos="457200" algn="l"/>
                </a:tabLst>
              </a:pPr>
              <a:r>
                <a:rPr lang="en-US" sz="2400" b="1" kern="100" dirty="0">
                  <a:effectLst/>
                  <a:latin typeface="Times New Roman" panose="02020603050405020304" pitchFamily="18" charset="0"/>
                  <a:ea typeface="Calibri" panose="020F0502020204030204" pitchFamily="34" charset="0"/>
                  <a:cs typeface="Arial" panose="020B0604020202020204" pitchFamily="34" charset="0"/>
                </a:rPr>
                <a:t>HR Strategy Review</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Address diversity and inclusion, particularly in male-dominated departments, while evaluating salary structures for potential compression issues.</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tabLst>
                  <a:tab pos="457200" algn="l"/>
                </a:tabLst>
              </a:pPr>
              <a:r>
                <a:rPr lang="en-US" sz="2400" b="1" kern="100" dirty="0">
                  <a:effectLst/>
                  <a:latin typeface="Times New Roman" panose="02020603050405020304" pitchFamily="18" charset="0"/>
                  <a:ea typeface="Calibri" panose="020F0502020204030204" pitchFamily="34" charset="0"/>
                  <a:cs typeface="Arial" panose="020B0604020202020204" pitchFamily="34" charset="0"/>
                </a:rPr>
                <a:t>Procurement Review</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Conduct a detailed review of procurement processes to understand the drop in purchase orders and assess supplier performance.</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l">
                <a:lnSpc>
                  <a:spcPts val="10499"/>
                </a:lnSpc>
              </a:pPr>
              <a:endParaRPr lang="en-US" sz="4199" spc="596" dirty="0">
                <a:solidFill>
                  <a:srgbClr val="000000"/>
                </a:solidFill>
                <a:latin typeface="Open Sans Extra Bold"/>
                <a:ea typeface="Open Sans Extra Bold"/>
                <a:cs typeface="Open Sans Extra Bold"/>
                <a:sym typeface="Open Sans Extra Bold"/>
              </a:endParaRPr>
            </a:p>
          </p:txBody>
        </p:sp>
      </p:grpSp>
      <p:sp>
        <p:nvSpPr>
          <p:cNvPr id="7" name="Freeform 7"/>
          <p:cNvSpPr/>
          <p:nvPr/>
        </p:nvSpPr>
        <p:spPr>
          <a:xfrm>
            <a:off x="16440064" y="1028700"/>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196416" y="6303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9" name="Freeform 9"/>
          <p:cNvSpPr/>
          <p:nvPr/>
        </p:nvSpPr>
        <p:spPr>
          <a:xfrm>
            <a:off x="-1377859" y="1028700"/>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028700" y="1011926"/>
            <a:ext cx="5922996" cy="1765093"/>
          </a:xfrm>
          <a:prstGeom prst="rect">
            <a:avLst/>
          </a:prstGeom>
        </p:spPr>
        <p:txBody>
          <a:bodyPr lIns="0" tIns="0" rIns="0" bIns="0" rtlCol="0" anchor="t">
            <a:spAutoFit/>
          </a:bodyPr>
          <a:lstStyle/>
          <a:p>
            <a:pPr algn="just">
              <a:lnSpc>
                <a:spcPts val="6936"/>
              </a:lnSpc>
            </a:pPr>
            <a:r>
              <a:rPr lang="en-US" sz="5928" b="1" spc="-83" dirty="0">
                <a:solidFill>
                  <a:srgbClr val="000000"/>
                </a:solidFill>
                <a:latin typeface="Poppins Bold"/>
                <a:ea typeface="Poppins Bold"/>
                <a:cs typeface="Poppins Bold"/>
                <a:sym typeface="Poppins Bold"/>
              </a:rPr>
              <a:t>Key Findings</a:t>
            </a:r>
          </a:p>
          <a:p>
            <a:pPr marL="0" lvl="1" indent="0" algn="just">
              <a:lnSpc>
                <a:spcPts val="6585"/>
              </a:lnSpc>
            </a:pPr>
            <a:endParaRPr lang="en-US" sz="5928" b="1" spc="-83" dirty="0">
              <a:solidFill>
                <a:srgbClr val="000000"/>
              </a:solidFill>
              <a:latin typeface="Poppins Bold"/>
              <a:ea typeface="Poppins Bold"/>
              <a:cs typeface="Poppins Bold"/>
              <a:sym typeface="Poppins Bold"/>
            </a:endParaRPr>
          </a:p>
        </p:txBody>
      </p:sp>
    </p:spTree>
    <p:extLst>
      <p:ext uri="{BB962C8B-B14F-4D97-AF65-F5344CB8AC3E}">
        <p14:creationId xmlns:p14="http://schemas.microsoft.com/office/powerpoint/2010/main" val="2458523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3847111" y="3213819"/>
            <a:ext cx="10593587" cy="3859362"/>
            <a:chOff x="0" y="0"/>
            <a:chExt cx="2790081" cy="1016457"/>
          </a:xfrm>
        </p:grpSpPr>
        <p:sp>
          <p:nvSpPr>
            <p:cNvPr id="4" name="Freeform 4"/>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5" name="TextBox 5"/>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8617849" y="67352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7" name="Freeform 7"/>
          <p:cNvSpPr/>
          <p:nvPr/>
        </p:nvSpPr>
        <p:spPr>
          <a:xfrm>
            <a:off x="16435597" y="8434597"/>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040677" y="3425466"/>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sp>
      <p:sp>
        <p:nvSpPr>
          <p:cNvPr id="9" name="Freeform 9"/>
          <p:cNvSpPr/>
          <p:nvPr/>
        </p:nvSpPr>
        <p:spPr>
          <a:xfrm>
            <a:off x="-4382394" y="61684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10" name="Freeform 10"/>
          <p:cNvSpPr/>
          <p:nvPr/>
        </p:nvSpPr>
        <p:spPr>
          <a:xfrm>
            <a:off x="-2669630" y="1623504"/>
            <a:ext cx="5916762" cy="5916762"/>
          </a:xfrm>
          <a:custGeom>
            <a:avLst/>
            <a:gdLst/>
            <a:ahLst/>
            <a:cxnLst/>
            <a:rect l="l" t="t" r="r" b="b"/>
            <a:pathLst>
              <a:path w="5916762" h="5916762">
                <a:moveTo>
                  <a:pt x="0" y="0"/>
                </a:moveTo>
                <a:lnTo>
                  <a:pt x="5916761" y="0"/>
                </a:lnTo>
                <a:lnTo>
                  <a:pt x="5916761" y="5916762"/>
                </a:lnTo>
                <a:lnTo>
                  <a:pt x="0" y="5916762"/>
                </a:lnTo>
                <a:lnTo>
                  <a:pt x="0" y="0"/>
                </a:lnTo>
                <a:close/>
              </a:path>
            </a:pathLst>
          </a:custGeom>
          <a:blipFill>
            <a:blip r:embed="rId8">
              <a:alphaModFix amt="9999"/>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4437795" y="4277794"/>
            <a:ext cx="9412410" cy="1590179"/>
          </a:xfrm>
          <a:prstGeom prst="rect">
            <a:avLst/>
          </a:prstGeom>
        </p:spPr>
        <p:txBody>
          <a:bodyPr lIns="0" tIns="0" rIns="0" bIns="0" rtlCol="0" anchor="t">
            <a:spAutoFit/>
          </a:bodyPr>
          <a:lstStyle/>
          <a:p>
            <a:pPr marL="0" lvl="1" indent="0" algn="ctr">
              <a:lnSpc>
                <a:spcPts val="12441"/>
              </a:lnSpc>
            </a:pPr>
            <a:r>
              <a:rPr lang="en-US" sz="10633" b="1" spc="-148" dirty="0">
                <a:solidFill>
                  <a:srgbClr val="000000"/>
                </a:solidFill>
                <a:latin typeface="Helvetica World Bold"/>
                <a:ea typeface="Helvetica World Bold"/>
                <a:cs typeface="Helvetica World Bold"/>
                <a:sym typeface="Helvetica World Bold"/>
              </a:rPr>
              <a:t>Data Modeling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836896" y="-368090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txBody>
          <a:bodyPr/>
          <a:lstStyle/>
          <a:p>
            <a:endParaRPr lang="en-US" dirty="0"/>
          </a:p>
        </p:txBody>
      </p:sp>
      <p:sp>
        <p:nvSpPr>
          <p:cNvPr id="7" name="Freeform 7"/>
          <p:cNvSpPr/>
          <p:nvPr/>
        </p:nvSpPr>
        <p:spPr>
          <a:xfrm>
            <a:off x="16440064" y="1028700"/>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196416" y="6303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9" name="Freeform 9"/>
          <p:cNvSpPr/>
          <p:nvPr/>
        </p:nvSpPr>
        <p:spPr>
          <a:xfrm>
            <a:off x="-1377859" y="1028700"/>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028700" y="1011926"/>
            <a:ext cx="10629900" cy="1732526"/>
          </a:xfrm>
          <a:prstGeom prst="rect">
            <a:avLst/>
          </a:prstGeom>
        </p:spPr>
        <p:txBody>
          <a:bodyPr wrap="square" lIns="0" tIns="0" rIns="0" bIns="0" rtlCol="0" anchor="t">
            <a:spAutoFit/>
          </a:bodyPr>
          <a:lstStyle/>
          <a:p>
            <a:pPr algn="just">
              <a:lnSpc>
                <a:spcPts val="6936"/>
              </a:lnSpc>
            </a:pPr>
            <a:r>
              <a:rPr lang="en-US" sz="5928" b="1" spc="-83" dirty="0">
                <a:solidFill>
                  <a:srgbClr val="000000"/>
                </a:solidFill>
                <a:latin typeface="Poppins Bold"/>
                <a:ea typeface="Poppins Bold"/>
                <a:cs typeface="Poppins Bold"/>
                <a:sym typeface="Poppins Bold"/>
              </a:rPr>
              <a:t>Production Data Modeling</a:t>
            </a:r>
          </a:p>
          <a:p>
            <a:pPr marL="0" lvl="1" indent="0" algn="just">
              <a:lnSpc>
                <a:spcPts val="6585"/>
              </a:lnSpc>
            </a:pPr>
            <a:endParaRPr lang="en-US" sz="5928" b="1" spc="-83" dirty="0">
              <a:solidFill>
                <a:srgbClr val="000000"/>
              </a:solidFill>
              <a:latin typeface="Poppins Bold"/>
              <a:ea typeface="Poppins Bold"/>
              <a:cs typeface="Poppins Bold"/>
              <a:sym typeface="Poppins Bold"/>
            </a:endParaRPr>
          </a:p>
        </p:txBody>
      </p:sp>
      <p:pic>
        <p:nvPicPr>
          <p:cNvPr id="11" name="Picture 10">
            <a:extLst>
              <a:ext uri="{FF2B5EF4-FFF2-40B4-BE49-F238E27FC236}">
                <a16:creationId xmlns:a16="http://schemas.microsoft.com/office/drawing/2014/main" id="{A0945703-2E67-7A82-FA5F-E6473460BD3E}"/>
              </a:ext>
            </a:extLst>
          </p:cNvPr>
          <p:cNvPicPr>
            <a:picLocks noChangeAspect="1"/>
          </p:cNvPicPr>
          <p:nvPr/>
        </p:nvPicPr>
        <p:blipFill>
          <a:blip r:embed="rId8"/>
          <a:stretch>
            <a:fillRect/>
          </a:stretch>
        </p:blipFill>
        <p:spPr>
          <a:xfrm>
            <a:off x="3733801" y="2048954"/>
            <a:ext cx="14554200" cy="8123745"/>
          </a:xfrm>
          <a:prstGeom prst="rect">
            <a:avLst/>
          </a:prstGeom>
        </p:spPr>
      </p:pic>
    </p:spTree>
    <p:extLst>
      <p:ext uri="{BB962C8B-B14F-4D97-AF65-F5344CB8AC3E}">
        <p14:creationId xmlns:p14="http://schemas.microsoft.com/office/powerpoint/2010/main" val="2762923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836896" y="-368090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txBody>
          <a:bodyPr/>
          <a:lstStyle/>
          <a:p>
            <a:endParaRPr lang="en-US" dirty="0"/>
          </a:p>
        </p:txBody>
      </p:sp>
      <p:sp>
        <p:nvSpPr>
          <p:cNvPr id="7" name="Freeform 7"/>
          <p:cNvSpPr/>
          <p:nvPr/>
        </p:nvSpPr>
        <p:spPr>
          <a:xfrm>
            <a:off x="16440064" y="1028700"/>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196416" y="6303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9" name="Freeform 9"/>
          <p:cNvSpPr/>
          <p:nvPr/>
        </p:nvSpPr>
        <p:spPr>
          <a:xfrm>
            <a:off x="-1377859" y="1028700"/>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028700" y="1011926"/>
            <a:ext cx="10629900" cy="1732526"/>
          </a:xfrm>
          <a:prstGeom prst="rect">
            <a:avLst/>
          </a:prstGeom>
        </p:spPr>
        <p:txBody>
          <a:bodyPr wrap="square" lIns="0" tIns="0" rIns="0" bIns="0" rtlCol="0" anchor="t">
            <a:spAutoFit/>
          </a:bodyPr>
          <a:lstStyle/>
          <a:p>
            <a:pPr algn="just">
              <a:lnSpc>
                <a:spcPts val="6936"/>
              </a:lnSpc>
            </a:pPr>
            <a:r>
              <a:rPr lang="en-US" sz="5928" b="1" spc="-83" dirty="0">
                <a:solidFill>
                  <a:srgbClr val="000000"/>
                </a:solidFill>
                <a:latin typeface="Poppins Bold"/>
                <a:ea typeface="Poppins Bold"/>
                <a:cs typeface="Poppins Bold"/>
                <a:sym typeface="Poppins Bold"/>
              </a:rPr>
              <a:t> Sales Data Modeling</a:t>
            </a:r>
          </a:p>
          <a:p>
            <a:pPr marL="0" lvl="1" indent="0" algn="just">
              <a:lnSpc>
                <a:spcPts val="6585"/>
              </a:lnSpc>
            </a:pPr>
            <a:endParaRPr lang="en-US" sz="5928" b="1" spc="-83" dirty="0">
              <a:solidFill>
                <a:srgbClr val="000000"/>
              </a:solidFill>
              <a:latin typeface="Poppins Bold"/>
              <a:ea typeface="Poppins Bold"/>
              <a:cs typeface="Poppins Bold"/>
              <a:sym typeface="Poppins Bold"/>
            </a:endParaRPr>
          </a:p>
        </p:txBody>
      </p:sp>
      <p:pic>
        <p:nvPicPr>
          <p:cNvPr id="6" name="Picture 5">
            <a:extLst>
              <a:ext uri="{FF2B5EF4-FFF2-40B4-BE49-F238E27FC236}">
                <a16:creationId xmlns:a16="http://schemas.microsoft.com/office/drawing/2014/main" id="{7A5C991E-3E37-F642-85C5-B32EDE0AD0A7}"/>
              </a:ext>
            </a:extLst>
          </p:cNvPr>
          <p:cNvPicPr>
            <a:picLocks noChangeAspect="1"/>
          </p:cNvPicPr>
          <p:nvPr/>
        </p:nvPicPr>
        <p:blipFill>
          <a:blip r:embed="rId8"/>
          <a:stretch>
            <a:fillRect/>
          </a:stretch>
        </p:blipFill>
        <p:spPr>
          <a:xfrm>
            <a:off x="3733800" y="1930609"/>
            <a:ext cx="14554200" cy="8373165"/>
          </a:xfrm>
          <a:prstGeom prst="rect">
            <a:avLst/>
          </a:prstGeom>
        </p:spPr>
      </p:pic>
    </p:spTree>
    <p:extLst>
      <p:ext uri="{BB962C8B-B14F-4D97-AF65-F5344CB8AC3E}">
        <p14:creationId xmlns:p14="http://schemas.microsoft.com/office/powerpoint/2010/main" val="203790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836896" y="-368090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txBody>
          <a:bodyPr/>
          <a:lstStyle/>
          <a:p>
            <a:endParaRPr lang="en-US" dirty="0"/>
          </a:p>
        </p:txBody>
      </p:sp>
      <p:sp>
        <p:nvSpPr>
          <p:cNvPr id="7" name="Freeform 7"/>
          <p:cNvSpPr/>
          <p:nvPr/>
        </p:nvSpPr>
        <p:spPr>
          <a:xfrm>
            <a:off x="16440064" y="1028700"/>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196416" y="6303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9" name="Freeform 9"/>
          <p:cNvSpPr/>
          <p:nvPr/>
        </p:nvSpPr>
        <p:spPr>
          <a:xfrm>
            <a:off x="-1377859" y="1028700"/>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028700" y="1011926"/>
            <a:ext cx="10629900" cy="1732526"/>
          </a:xfrm>
          <a:prstGeom prst="rect">
            <a:avLst/>
          </a:prstGeom>
        </p:spPr>
        <p:txBody>
          <a:bodyPr wrap="square" lIns="0" tIns="0" rIns="0" bIns="0" rtlCol="0" anchor="t">
            <a:spAutoFit/>
          </a:bodyPr>
          <a:lstStyle/>
          <a:p>
            <a:pPr algn="just">
              <a:lnSpc>
                <a:spcPts val="6936"/>
              </a:lnSpc>
            </a:pPr>
            <a:r>
              <a:rPr lang="en-US" sz="5928" b="1" spc="-83" dirty="0">
                <a:solidFill>
                  <a:srgbClr val="000000"/>
                </a:solidFill>
                <a:latin typeface="Poppins Bold"/>
                <a:ea typeface="Poppins Bold"/>
                <a:cs typeface="Poppins Bold"/>
                <a:sym typeface="Poppins Bold"/>
              </a:rPr>
              <a:t> People Data Modeling</a:t>
            </a:r>
          </a:p>
          <a:p>
            <a:pPr marL="0" lvl="1" indent="0" algn="just">
              <a:lnSpc>
                <a:spcPts val="6585"/>
              </a:lnSpc>
            </a:pPr>
            <a:endParaRPr lang="en-US" sz="5928" b="1" spc="-83" dirty="0">
              <a:solidFill>
                <a:srgbClr val="000000"/>
              </a:solidFill>
              <a:latin typeface="Poppins Bold"/>
              <a:ea typeface="Poppins Bold"/>
              <a:cs typeface="Poppins Bold"/>
              <a:sym typeface="Poppins Bold"/>
            </a:endParaRPr>
          </a:p>
        </p:txBody>
      </p:sp>
      <p:pic>
        <p:nvPicPr>
          <p:cNvPr id="6" name="Picture 5">
            <a:extLst>
              <a:ext uri="{FF2B5EF4-FFF2-40B4-BE49-F238E27FC236}">
                <a16:creationId xmlns:a16="http://schemas.microsoft.com/office/drawing/2014/main" id="{DA42BAA0-D250-82CB-04E3-2BFBD1F96285}"/>
              </a:ext>
            </a:extLst>
          </p:cNvPr>
          <p:cNvPicPr>
            <a:picLocks noChangeAspect="1"/>
          </p:cNvPicPr>
          <p:nvPr/>
        </p:nvPicPr>
        <p:blipFill>
          <a:blip r:embed="rId8"/>
          <a:stretch>
            <a:fillRect/>
          </a:stretch>
        </p:blipFill>
        <p:spPr>
          <a:xfrm>
            <a:off x="3733801" y="1927118"/>
            <a:ext cx="14554200" cy="8376656"/>
          </a:xfrm>
          <a:prstGeom prst="rect">
            <a:avLst/>
          </a:prstGeom>
        </p:spPr>
      </p:pic>
    </p:spTree>
    <p:extLst>
      <p:ext uri="{BB962C8B-B14F-4D97-AF65-F5344CB8AC3E}">
        <p14:creationId xmlns:p14="http://schemas.microsoft.com/office/powerpoint/2010/main" val="569552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836896" y="-368090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txBody>
          <a:bodyPr/>
          <a:lstStyle/>
          <a:p>
            <a:endParaRPr lang="en-US" dirty="0"/>
          </a:p>
        </p:txBody>
      </p:sp>
      <p:sp>
        <p:nvSpPr>
          <p:cNvPr id="7" name="Freeform 7"/>
          <p:cNvSpPr/>
          <p:nvPr/>
        </p:nvSpPr>
        <p:spPr>
          <a:xfrm>
            <a:off x="16440064" y="1028700"/>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196416" y="6303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9" name="Freeform 9"/>
          <p:cNvSpPr/>
          <p:nvPr/>
        </p:nvSpPr>
        <p:spPr>
          <a:xfrm>
            <a:off x="-1377859" y="1028700"/>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028700" y="1011926"/>
            <a:ext cx="10629900" cy="1732526"/>
          </a:xfrm>
          <a:prstGeom prst="rect">
            <a:avLst/>
          </a:prstGeom>
        </p:spPr>
        <p:txBody>
          <a:bodyPr wrap="square" lIns="0" tIns="0" rIns="0" bIns="0" rtlCol="0" anchor="t">
            <a:spAutoFit/>
          </a:bodyPr>
          <a:lstStyle/>
          <a:p>
            <a:pPr algn="just">
              <a:lnSpc>
                <a:spcPts val="6936"/>
              </a:lnSpc>
            </a:pPr>
            <a:r>
              <a:rPr lang="en-US" sz="5928" b="1" spc="-83" dirty="0">
                <a:solidFill>
                  <a:srgbClr val="000000"/>
                </a:solidFill>
                <a:latin typeface="Poppins Bold"/>
                <a:ea typeface="Poppins Bold"/>
                <a:cs typeface="Poppins Bold"/>
                <a:sym typeface="Poppins Bold"/>
              </a:rPr>
              <a:t>  HR Data Modeling</a:t>
            </a:r>
          </a:p>
          <a:p>
            <a:pPr marL="0" lvl="1" indent="0" algn="just">
              <a:lnSpc>
                <a:spcPts val="6585"/>
              </a:lnSpc>
            </a:pPr>
            <a:endParaRPr lang="en-US" sz="5928" b="1" spc="-83" dirty="0">
              <a:solidFill>
                <a:srgbClr val="000000"/>
              </a:solidFill>
              <a:latin typeface="Poppins Bold"/>
              <a:ea typeface="Poppins Bold"/>
              <a:cs typeface="Poppins Bold"/>
              <a:sym typeface="Poppins Bold"/>
            </a:endParaRPr>
          </a:p>
        </p:txBody>
      </p:sp>
      <p:pic>
        <p:nvPicPr>
          <p:cNvPr id="11" name="Picture 10">
            <a:extLst>
              <a:ext uri="{FF2B5EF4-FFF2-40B4-BE49-F238E27FC236}">
                <a16:creationId xmlns:a16="http://schemas.microsoft.com/office/drawing/2014/main" id="{09C78DB5-0C57-2889-0E81-428FA13C81E0}"/>
              </a:ext>
            </a:extLst>
          </p:cNvPr>
          <p:cNvPicPr>
            <a:picLocks noChangeAspect="1"/>
          </p:cNvPicPr>
          <p:nvPr/>
        </p:nvPicPr>
        <p:blipFill>
          <a:blip r:embed="rId8"/>
          <a:stretch>
            <a:fillRect/>
          </a:stretch>
        </p:blipFill>
        <p:spPr>
          <a:xfrm>
            <a:off x="3810000" y="2019299"/>
            <a:ext cx="14478001" cy="8284475"/>
          </a:xfrm>
          <a:prstGeom prst="rect">
            <a:avLst/>
          </a:prstGeom>
        </p:spPr>
      </p:pic>
    </p:spTree>
    <p:extLst>
      <p:ext uri="{BB962C8B-B14F-4D97-AF65-F5344CB8AC3E}">
        <p14:creationId xmlns:p14="http://schemas.microsoft.com/office/powerpoint/2010/main" val="1423279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3847111" y="3213819"/>
            <a:ext cx="10593587" cy="3859362"/>
            <a:chOff x="0" y="0"/>
            <a:chExt cx="2790081" cy="1016457"/>
          </a:xfrm>
        </p:grpSpPr>
        <p:sp>
          <p:nvSpPr>
            <p:cNvPr id="4" name="Freeform 4"/>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5" name="TextBox 5"/>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8617849" y="67352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7" name="Freeform 7"/>
          <p:cNvSpPr/>
          <p:nvPr/>
        </p:nvSpPr>
        <p:spPr>
          <a:xfrm>
            <a:off x="16435597" y="8434597"/>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040677" y="3425466"/>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sp>
      <p:sp>
        <p:nvSpPr>
          <p:cNvPr id="9" name="Freeform 9"/>
          <p:cNvSpPr/>
          <p:nvPr/>
        </p:nvSpPr>
        <p:spPr>
          <a:xfrm>
            <a:off x="-4382394" y="61684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10" name="Freeform 10"/>
          <p:cNvSpPr/>
          <p:nvPr/>
        </p:nvSpPr>
        <p:spPr>
          <a:xfrm>
            <a:off x="-2669630" y="1623504"/>
            <a:ext cx="5916762" cy="5916762"/>
          </a:xfrm>
          <a:custGeom>
            <a:avLst/>
            <a:gdLst/>
            <a:ahLst/>
            <a:cxnLst/>
            <a:rect l="l" t="t" r="r" b="b"/>
            <a:pathLst>
              <a:path w="5916762" h="5916762">
                <a:moveTo>
                  <a:pt x="0" y="0"/>
                </a:moveTo>
                <a:lnTo>
                  <a:pt x="5916761" y="0"/>
                </a:lnTo>
                <a:lnTo>
                  <a:pt x="5916761" y="5916762"/>
                </a:lnTo>
                <a:lnTo>
                  <a:pt x="0" y="5916762"/>
                </a:lnTo>
                <a:lnTo>
                  <a:pt x="0" y="0"/>
                </a:lnTo>
                <a:close/>
              </a:path>
            </a:pathLst>
          </a:custGeom>
          <a:blipFill>
            <a:blip r:embed="rId8">
              <a:alphaModFix amt="9999"/>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4437795" y="4277794"/>
            <a:ext cx="9412410" cy="1750462"/>
          </a:xfrm>
          <a:prstGeom prst="rect">
            <a:avLst/>
          </a:prstGeom>
        </p:spPr>
        <p:txBody>
          <a:bodyPr lIns="0" tIns="0" rIns="0" bIns="0" rtlCol="0" anchor="t">
            <a:spAutoFit/>
          </a:bodyPr>
          <a:lstStyle/>
          <a:p>
            <a:pPr marL="0" lvl="1" indent="0" algn="ctr">
              <a:lnSpc>
                <a:spcPts val="12441"/>
              </a:lnSpc>
            </a:pPr>
            <a:r>
              <a:rPr lang="en-US" sz="10633" b="1" spc="-148">
                <a:solidFill>
                  <a:srgbClr val="000000"/>
                </a:solidFill>
                <a:latin typeface="Helvetica World Bold"/>
                <a:ea typeface="Helvetica World Bold"/>
                <a:cs typeface="Helvetica World Bold"/>
                <a:sym typeface="Helvetica World Bold"/>
              </a:rPr>
              <a:t>Dashboards </a:t>
            </a:r>
          </a:p>
        </p:txBody>
      </p:sp>
    </p:spTree>
    <p:extLst>
      <p:ext uri="{BB962C8B-B14F-4D97-AF65-F5344CB8AC3E}">
        <p14:creationId xmlns:p14="http://schemas.microsoft.com/office/powerpoint/2010/main" val="1916103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12320797" y="5482866"/>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4" name="Freeform 4"/>
          <p:cNvSpPr/>
          <p:nvPr/>
        </p:nvSpPr>
        <p:spPr>
          <a:xfrm>
            <a:off x="-4639569" y="-2491296"/>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5" name="Freeform 5"/>
          <p:cNvSpPr/>
          <p:nvPr/>
        </p:nvSpPr>
        <p:spPr>
          <a:xfrm>
            <a:off x="-1222989" y="5414843"/>
            <a:ext cx="6553869" cy="5576747"/>
          </a:xfrm>
          <a:custGeom>
            <a:avLst/>
            <a:gdLst/>
            <a:ahLst/>
            <a:cxnLst/>
            <a:rect l="l" t="t" r="r" b="b"/>
            <a:pathLst>
              <a:path w="6553869" h="5576747">
                <a:moveTo>
                  <a:pt x="0" y="0"/>
                </a:moveTo>
                <a:lnTo>
                  <a:pt x="6553869" y="0"/>
                </a:lnTo>
                <a:lnTo>
                  <a:pt x="6553869" y="5576747"/>
                </a:lnTo>
                <a:lnTo>
                  <a:pt x="0" y="5576747"/>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sp>
      <p:sp>
        <p:nvSpPr>
          <p:cNvPr id="6" name="Freeform 6"/>
          <p:cNvSpPr/>
          <p:nvPr/>
        </p:nvSpPr>
        <p:spPr>
          <a:xfrm>
            <a:off x="14699234" y="68875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028700" y="714375"/>
            <a:ext cx="14608370" cy="6936714"/>
          </a:xfrm>
          <a:prstGeom prst="rect">
            <a:avLst/>
          </a:prstGeom>
        </p:spPr>
        <p:txBody>
          <a:bodyPr lIns="0" tIns="0" rIns="0" bIns="0" rtlCol="0" anchor="t">
            <a:spAutoFit/>
          </a:bodyPr>
          <a:lstStyle/>
          <a:p>
            <a:pPr algn="just">
              <a:lnSpc>
                <a:spcPts val="8257"/>
              </a:lnSpc>
            </a:pPr>
            <a:r>
              <a:rPr lang="en-US" sz="4537" b="1" spc="-308">
                <a:solidFill>
                  <a:srgbClr val="000000"/>
                </a:solidFill>
                <a:latin typeface="Poppins Bold"/>
                <a:ea typeface="Poppins Bold"/>
                <a:cs typeface="Poppins Bold"/>
                <a:sym typeface="Poppins Bold"/>
              </a:rPr>
              <a:t>Overview</a:t>
            </a:r>
          </a:p>
          <a:p>
            <a:pPr algn="just">
              <a:lnSpc>
                <a:spcPts val="6801"/>
              </a:lnSpc>
            </a:pPr>
            <a:r>
              <a:rPr lang="en-US" sz="3737" b="1" spc="-254">
                <a:solidFill>
                  <a:srgbClr val="000000"/>
                </a:solidFill>
                <a:latin typeface="Poppins Bold"/>
                <a:ea typeface="Poppins Bold"/>
                <a:cs typeface="Poppins Bold"/>
                <a:sym typeface="Poppins Bold"/>
              </a:rPr>
              <a:t>The purpose of this project is to conduct a comprehensive analysis of the various departments within Adventure Works, focusing on product performance, sales trends, human resources, and procurement efficiency. The aim is to identify key insights that can drive strategic decision-making, optimize operations, and enhance overall profitability.</a:t>
            </a:r>
          </a:p>
          <a:p>
            <a:pPr algn="just">
              <a:lnSpc>
                <a:spcPts val="5231"/>
              </a:lnSpc>
            </a:pPr>
            <a:endParaRPr lang="en-US" sz="3737" b="1" spc="-254">
              <a:solidFill>
                <a:srgbClr val="000000"/>
              </a:solidFill>
              <a:latin typeface="Poppins Bold"/>
              <a:ea typeface="Poppins Bold"/>
              <a:cs typeface="Poppins Bold"/>
              <a:sym typeface="Poppins Bold"/>
            </a:endParaRPr>
          </a:p>
        </p:txBody>
      </p:sp>
      <p:sp>
        <p:nvSpPr>
          <p:cNvPr id="8" name="Freeform 8"/>
          <p:cNvSpPr/>
          <p:nvPr/>
        </p:nvSpPr>
        <p:spPr>
          <a:xfrm>
            <a:off x="16435597" y="8434597"/>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12757449" y="-253647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grpSp>
        <p:nvGrpSpPr>
          <p:cNvPr id="4" name="Group 4"/>
          <p:cNvGrpSpPr/>
          <p:nvPr/>
        </p:nvGrpSpPr>
        <p:grpSpPr>
          <a:xfrm>
            <a:off x="1812727" y="635498"/>
            <a:ext cx="14662547" cy="1127418"/>
            <a:chOff x="0" y="0"/>
            <a:chExt cx="3861741" cy="296933"/>
          </a:xfrm>
        </p:grpSpPr>
        <p:sp>
          <p:nvSpPr>
            <p:cNvPr id="5" name="Freeform 5"/>
            <p:cNvSpPr/>
            <p:nvPr/>
          </p:nvSpPr>
          <p:spPr>
            <a:xfrm>
              <a:off x="0" y="0"/>
              <a:ext cx="3861741" cy="296933"/>
            </a:xfrm>
            <a:custGeom>
              <a:avLst/>
              <a:gdLst/>
              <a:ahLst/>
              <a:cxnLst/>
              <a:rect l="l" t="t" r="r" b="b"/>
              <a:pathLst>
                <a:path w="3861741" h="296933">
                  <a:moveTo>
                    <a:pt x="26928" y="0"/>
                  </a:moveTo>
                  <a:lnTo>
                    <a:pt x="3834812" y="0"/>
                  </a:lnTo>
                  <a:cubicBezTo>
                    <a:pt x="3849684" y="0"/>
                    <a:pt x="3861741" y="12056"/>
                    <a:pt x="3861741" y="26928"/>
                  </a:cubicBezTo>
                  <a:lnTo>
                    <a:pt x="3861741" y="270005"/>
                  </a:lnTo>
                  <a:cubicBezTo>
                    <a:pt x="3861741" y="277147"/>
                    <a:pt x="3858904" y="283996"/>
                    <a:pt x="3853854" y="289046"/>
                  </a:cubicBezTo>
                  <a:cubicBezTo>
                    <a:pt x="3848803" y="294096"/>
                    <a:pt x="3841954" y="296933"/>
                    <a:pt x="3834812" y="296933"/>
                  </a:cubicBezTo>
                  <a:lnTo>
                    <a:pt x="26928" y="296933"/>
                  </a:lnTo>
                  <a:cubicBezTo>
                    <a:pt x="19786" y="296933"/>
                    <a:pt x="12937" y="294096"/>
                    <a:pt x="7887" y="289046"/>
                  </a:cubicBezTo>
                  <a:cubicBezTo>
                    <a:pt x="2837" y="283996"/>
                    <a:pt x="0" y="277147"/>
                    <a:pt x="0" y="270005"/>
                  </a:cubicBezTo>
                  <a:lnTo>
                    <a:pt x="0" y="26928"/>
                  </a:lnTo>
                  <a:cubicBezTo>
                    <a:pt x="0" y="19786"/>
                    <a:pt x="2837" y="12937"/>
                    <a:pt x="7887" y="7887"/>
                  </a:cubicBezTo>
                  <a:cubicBezTo>
                    <a:pt x="12937" y="2837"/>
                    <a:pt x="19786" y="0"/>
                    <a:pt x="26928"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38100"/>
              <a:ext cx="3861741" cy="335033"/>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3086100" y="500098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8" name="Freeform 8"/>
          <p:cNvSpPr/>
          <p:nvPr/>
        </p:nvSpPr>
        <p:spPr>
          <a:xfrm>
            <a:off x="-1593836" y="7555358"/>
            <a:ext cx="3613543" cy="4114800"/>
          </a:xfrm>
          <a:custGeom>
            <a:avLst/>
            <a:gdLst/>
            <a:ahLst/>
            <a:cxnLst/>
            <a:rect l="l" t="t" r="r" b="b"/>
            <a:pathLst>
              <a:path w="3613543" h="4114800">
                <a:moveTo>
                  <a:pt x="0" y="0"/>
                </a:moveTo>
                <a:lnTo>
                  <a:pt x="3613542" y="0"/>
                </a:lnTo>
                <a:lnTo>
                  <a:pt x="3613542" y="4114800"/>
                </a:lnTo>
                <a:lnTo>
                  <a:pt x="0" y="4114800"/>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sp>
      <p:sp>
        <p:nvSpPr>
          <p:cNvPr id="9" name="Freeform 9"/>
          <p:cNvSpPr/>
          <p:nvPr/>
        </p:nvSpPr>
        <p:spPr>
          <a:xfrm>
            <a:off x="16872249" y="-561615"/>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sp>
      <p:sp>
        <p:nvSpPr>
          <p:cNvPr id="10" name="Freeform 10"/>
          <p:cNvSpPr/>
          <p:nvPr/>
        </p:nvSpPr>
        <p:spPr>
          <a:xfrm>
            <a:off x="1420713" y="2251999"/>
            <a:ext cx="15446573" cy="8035001"/>
          </a:xfrm>
          <a:custGeom>
            <a:avLst/>
            <a:gdLst/>
            <a:ahLst/>
            <a:cxnLst/>
            <a:rect l="l" t="t" r="r" b="b"/>
            <a:pathLst>
              <a:path w="15446573" h="8035001">
                <a:moveTo>
                  <a:pt x="0" y="0"/>
                </a:moveTo>
                <a:lnTo>
                  <a:pt x="15446574" y="0"/>
                </a:lnTo>
                <a:lnTo>
                  <a:pt x="15446574" y="8035001"/>
                </a:lnTo>
                <a:lnTo>
                  <a:pt x="0" y="8035001"/>
                </a:lnTo>
                <a:lnTo>
                  <a:pt x="0" y="0"/>
                </a:lnTo>
                <a:close/>
              </a:path>
            </a:pathLst>
          </a:custGeom>
          <a:blipFill>
            <a:blip r:embed="rId6"/>
            <a:stretch>
              <a:fillRect l="-1446" r="-2291" b="-710"/>
            </a:stretch>
          </a:blipFill>
        </p:spPr>
      </p:sp>
      <p:sp>
        <p:nvSpPr>
          <p:cNvPr id="11" name="TextBox 11"/>
          <p:cNvSpPr txBox="1"/>
          <p:nvPr/>
        </p:nvSpPr>
        <p:spPr>
          <a:xfrm>
            <a:off x="1377288" y="443523"/>
            <a:ext cx="15097985" cy="1454217"/>
          </a:xfrm>
          <a:prstGeom prst="rect">
            <a:avLst/>
          </a:prstGeom>
        </p:spPr>
        <p:txBody>
          <a:bodyPr lIns="0" tIns="0" rIns="0" bIns="0" rtlCol="0" anchor="t">
            <a:spAutoFit/>
          </a:bodyPr>
          <a:lstStyle/>
          <a:p>
            <a:pPr marL="0" lvl="1" indent="0" algn="ctr">
              <a:lnSpc>
                <a:spcPts val="10745"/>
              </a:lnSpc>
            </a:pPr>
            <a:r>
              <a:rPr lang="en-US" sz="9184" b="1" spc="-128">
                <a:solidFill>
                  <a:srgbClr val="000000"/>
                </a:solidFill>
                <a:latin typeface="Poppins Bold"/>
                <a:ea typeface="Poppins Bold"/>
                <a:cs typeface="Poppins Bold"/>
                <a:sym typeface="Poppins Bold"/>
              </a:rPr>
              <a:t>Product Performance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12757449" y="-253647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grpSp>
        <p:nvGrpSpPr>
          <p:cNvPr id="4" name="Group 4"/>
          <p:cNvGrpSpPr/>
          <p:nvPr/>
        </p:nvGrpSpPr>
        <p:grpSpPr>
          <a:xfrm>
            <a:off x="1718110" y="635498"/>
            <a:ext cx="14662547" cy="1127418"/>
            <a:chOff x="0" y="0"/>
            <a:chExt cx="3861741" cy="296933"/>
          </a:xfrm>
        </p:grpSpPr>
        <p:sp>
          <p:nvSpPr>
            <p:cNvPr id="5" name="Freeform 5"/>
            <p:cNvSpPr/>
            <p:nvPr/>
          </p:nvSpPr>
          <p:spPr>
            <a:xfrm>
              <a:off x="0" y="0"/>
              <a:ext cx="3861741" cy="296933"/>
            </a:xfrm>
            <a:custGeom>
              <a:avLst/>
              <a:gdLst/>
              <a:ahLst/>
              <a:cxnLst/>
              <a:rect l="l" t="t" r="r" b="b"/>
              <a:pathLst>
                <a:path w="3861741" h="296933">
                  <a:moveTo>
                    <a:pt x="26928" y="0"/>
                  </a:moveTo>
                  <a:lnTo>
                    <a:pt x="3834812" y="0"/>
                  </a:lnTo>
                  <a:cubicBezTo>
                    <a:pt x="3849684" y="0"/>
                    <a:pt x="3861741" y="12056"/>
                    <a:pt x="3861741" y="26928"/>
                  </a:cubicBezTo>
                  <a:lnTo>
                    <a:pt x="3861741" y="270005"/>
                  </a:lnTo>
                  <a:cubicBezTo>
                    <a:pt x="3861741" y="277147"/>
                    <a:pt x="3858904" y="283996"/>
                    <a:pt x="3853854" y="289046"/>
                  </a:cubicBezTo>
                  <a:cubicBezTo>
                    <a:pt x="3848803" y="294096"/>
                    <a:pt x="3841954" y="296933"/>
                    <a:pt x="3834812" y="296933"/>
                  </a:cubicBezTo>
                  <a:lnTo>
                    <a:pt x="26928" y="296933"/>
                  </a:lnTo>
                  <a:cubicBezTo>
                    <a:pt x="19786" y="296933"/>
                    <a:pt x="12937" y="294096"/>
                    <a:pt x="7887" y="289046"/>
                  </a:cubicBezTo>
                  <a:cubicBezTo>
                    <a:pt x="2837" y="283996"/>
                    <a:pt x="0" y="277147"/>
                    <a:pt x="0" y="270005"/>
                  </a:cubicBezTo>
                  <a:lnTo>
                    <a:pt x="0" y="26928"/>
                  </a:lnTo>
                  <a:cubicBezTo>
                    <a:pt x="0" y="19786"/>
                    <a:pt x="2837" y="12937"/>
                    <a:pt x="7887" y="7887"/>
                  </a:cubicBezTo>
                  <a:cubicBezTo>
                    <a:pt x="12937" y="2837"/>
                    <a:pt x="19786" y="0"/>
                    <a:pt x="26928"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38100"/>
              <a:ext cx="3861741" cy="335033"/>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3086100" y="500098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8" name="Freeform 8"/>
          <p:cNvSpPr/>
          <p:nvPr/>
        </p:nvSpPr>
        <p:spPr>
          <a:xfrm>
            <a:off x="-1593836" y="7555358"/>
            <a:ext cx="3613543" cy="4114800"/>
          </a:xfrm>
          <a:custGeom>
            <a:avLst/>
            <a:gdLst/>
            <a:ahLst/>
            <a:cxnLst/>
            <a:rect l="l" t="t" r="r" b="b"/>
            <a:pathLst>
              <a:path w="3613543" h="4114800">
                <a:moveTo>
                  <a:pt x="0" y="0"/>
                </a:moveTo>
                <a:lnTo>
                  <a:pt x="3613542" y="0"/>
                </a:lnTo>
                <a:lnTo>
                  <a:pt x="3613542" y="4114800"/>
                </a:lnTo>
                <a:lnTo>
                  <a:pt x="0" y="4114800"/>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sp>
      <p:sp>
        <p:nvSpPr>
          <p:cNvPr id="9" name="Freeform 9"/>
          <p:cNvSpPr/>
          <p:nvPr/>
        </p:nvSpPr>
        <p:spPr>
          <a:xfrm>
            <a:off x="16872249" y="-561615"/>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sp>
      <p:sp>
        <p:nvSpPr>
          <p:cNvPr id="10" name="Freeform 10"/>
          <p:cNvSpPr/>
          <p:nvPr/>
        </p:nvSpPr>
        <p:spPr>
          <a:xfrm>
            <a:off x="1746685" y="1897740"/>
            <a:ext cx="14794629" cy="8137046"/>
          </a:xfrm>
          <a:custGeom>
            <a:avLst/>
            <a:gdLst/>
            <a:ahLst/>
            <a:cxnLst/>
            <a:rect l="l" t="t" r="r" b="b"/>
            <a:pathLst>
              <a:path w="14794629" h="8137046">
                <a:moveTo>
                  <a:pt x="0" y="0"/>
                </a:moveTo>
                <a:lnTo>
                  <a:pt x="14794630" y="0"/>
                </a:lnTo>
                <a:lnTo>
                  <a:pt x="14794630" y="8137046"/>
                </a:lnTo>
                <a:lnTo>
                  <a:pt x="0" y="8137046"/>
                </a:lnTo>
                <a:lnTo>
                  <a:pt x="0" y="0"/>
                </a:lnTo>
                <a:close/>
              </a:path>
            </a:pathLst>
          </a:custGeom>
          <a:blipFill>
            <a:blip r:embed="rId6"/>
            <a:stretch>
              <a:fillRect/>
            </a:stretch>
          </a:blipFill>
        </p:spPr>
      </p:sp>
      <p:sp>
        <p:nvSpPr>
          <p:cNvPr id="11" name="TextBox 11"/>
          <p:cNvSpPr txBox="1"/>
          <p:nvPr/>
        </p:nvSpPr>
        <p:spPr>
          <a:xfrm>
            <a:off x="2019706" y="659600"/>
            <a:ext cx="14007135" cy="1031588"/>
          </a:xfrm>
          <a:prstGeom prst="rect">
            <a:avLst/>
          </a:prstGeom>
        </p:spPr>
        <p:txBody>
          <a:bodyPr lIns="0" tIns="0" rIns="0" bIns="0" rtlCol="0" anchor="t">
            <a:spAutoFit/>
          </a:bodyPr>
          <a:lstStyle/>
          <a:p>
            <a:pPr marL="0" lvl="1" indent="0" algn="ctr">
              <a:lnSpc>
                <a:spcPts val="7568"/>
              </a:lnSpc>
            </a:pPr>
            <a:r>
              <a:rPr lang="en-US" sz="6468" b="1" spc="-90">
                <a:solidFill>
                  <a:srgbClr val="000000"/>
                </a:solidFill>
                <a:latin typeface="Poppins Bold"/>
                <a:ea typeface="Poppins Bold"/>
                <a:cs typeface="Poppins Bold"/>
                <a:sym typeface="Poppins Bold"/>
              </a:rPr>
              <a:t>Inventory and Product Efficiency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12757449" y="-253647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grpSp>
        <p:nvGrpSpPr>
          <p:cNvPr id="4" name="Group 4"/>
          <p:cNvGrpSpPr/>
          <p:nvPr/>
        </p:nvGrpSpPr>
        <p:grpSpPr>
          <a:xfrm>
            <a:off x="1718110" y="635498"/>
            <a:ext cx="14662547" cy="1127418"/>
            <a:chOff x="0" y="0"/>
            <a:chExt cx="3861741" cy="296933"/>
          </a:xfrm>
        </p:grpSpPr>
        <p:sp>
          <p:nvSpPr>
            <p:cNvPr id="5" name="Freeform 5"/>
            <p:cNvSpPr/>
            <p:nvPr/>
          </p:nvSpPr>
          <p:spPr>
            <a:xfrm>
              <a:off x="0" y="0"/>
              <a:ext cx="3861741" cy="296933"/>
            </a:xfrm>
            <a:custGeom>
              <a:avLst/>
              <a:gdLst/>
              <a:ahLst/>
              <a:cxnLst/>
              <a:rect l="l" t="t" r="r" b="b"/>
              <a:pathLst>
                <a:path w="3861741" h="296933">
                  <a:moveTo>
                    <a:pt x="26928" y="0"/>
                  </a:moveTo>
                  <a:lnTo>
                    <a:pt x="3834812" y="0"/>
                  </a:lnTo>
                  <a:cubicBezTo>
                    <a:pt x="3849684" y="0"/>
                    <a:pt x="3861741" y="12056"/>
                    <a:pt x="3861741" y="26928"/>
                  </a:cubicBezTo>
                  <a:lnTo>
                    <a:pt x="3861741" y="270005"/>
                  </a:lnTo>
                  <a:cubicBezTo>
                    <a:pt x="3861741" y="277147"/>
                    <a:pt x="3858904" y="283996"/>
                    <a:pt x="3853854" y="289046"/>
                  </a:cubicBezTo>
                  <a:cubicBezTo>
                    <a:pt x="3848803" y="294096"/>
                    <a:pt x="3841954" y="296933"/>
                    <a:pt x="3834812" y="296933"/>
                  </a:cubicBezTo>
                  <a:lnTo>
                    <a:pt x="26928" y="296933"/>
                  </a:lnTo>
                  <a:cubicBezTo>
                    <a:pt x="19786" y="296933"/>
                    <a:pt x="12937" y="294096"/>
                    <a:pt x="7887" y="289046"/>
                  </a:cubicBezTo>
                  <a:cubicBezTo>
                    <a:pt x="2837" y="283996"/>
                    <a:pt x="0" y="277147"/>
                    <a:pt x="0" y="270005"/>
                  </a:cubicBezTo>
                  <a:lnTo>
                    <a:pt x="0" y="26928"/>
                  </a:lnTo>
                  <a:cubicBezTo>
                    <a:pt x="0" y="19786"/>
                    <a:pt x="2837" y="12937"/>
                    <a:pt x="7887" y="7887"/>
                  </a:cubicBezTo>
                  <a:cubicBezTo>
                    <a:pt x="12937" y="2837"/>
                    <a:pt x="19786" y="0"/>
                    <a:pt x="26928"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38100"/>
              <a:ext cx="3861741" cy="335033"/>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3086100" y="500098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8" name="Freeform 8"/>
          <p:cNvSpPr/>
          <p:nvPr/>
        </p:nvSpPr>
        <p:spPr>
          <a:xfrm>
            <a:off x="-1593836" y="7555358"/>
            <a:ext cx="3613543" cy="4114800"/>
          </a:xfrm>
          <a:custGeom>
            <a:avLst/>
            <a:gdLst/>
            <a:ahLst/>
            <a:cxnLst/>
            <a:rect l="l" t="t" r="r" b="b"/>
            <a:pathLst>
              <a:path w="3613543" h="4114800">
                <a:moveTo>
                  <a:pt x="0" y="0"/>
                </a:moveTo>
                <a:lnTo>
                  <a:pt x="3613542" y="0"/>
                </a:lnTo>
                <a:lnTo>
                  <a:pt x="3613542" y="4114800"/>
                </a:lnTo>
                <a:lnTo>
                  <a:pt x="0" y="4114800"/>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sp>
      <p:sp>
        <p:nvSpPr>
          <p:cNvPr id="9" name="Freeform 9"/>
          <p:cNvSpPr/>
          <p:nvPr/>
        </p:nvSpPr>
        <p:spPr>
          <a:xfrm>
            <a:off x="16872249" y="-561615"/>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sp>
      <p:sp>
        <p:nvSpPr>
          <p:cNvPr id="10" name="Freeform 10"/>
          <p:cNvSpPr/>
          <p:nvPr/>
        </p:nvSpPr>
        <p:spPr>
          <a:xfrm>
            <a:off x="3666619" y="1762915"/>
            <a:ext cx="10713310" cy="8436732"/>
          </a:xfrm>
          <a:custGeom>
            <a:avLst/>
            <a:gdLst/>
            <a:ahLst/>
            <a:cxnLst/>
            <a:rect l="l" t="t" r="r" b="b"/>
            <a:pathLst>
              <a:path w="10713310" h="8436732">
                <a:moveTo>
                  <a:pt x="0" y="0"/>
                </a:moveTo>
                <a:lnTo>
                  <a:pt x="10713310" y="0"/>
                </a:lnTo>
                <a:lnTo>
                  <a:pt x="10713310" y="8436732"/>
                </a:lnTo>
                <a:lnTo>
                  <a:pt x="0" y="8436732"/>
                </a:lnTo>
                <a:lnTo>
                  <a:pt x="0" y="0"/>
                </a:lnTo>
                <a:close/>
              </a:path>
            </a:pathLst>
          </a:custGeom>
          <a:blipFill>
            <a:blip r:embed="rId6"/>
            <a:stretch>
              <a:fillRect/>
            </a:stretch>
          </a:blipFill>
        </p:spPr>
      </p:sp>
      <p:sp>
        <p:nvSpPr>
          <p:cNvPr id="11" name="TextBox 11"/>
          <p:cNvSpPr txBox="1"/>
          <p:nvPr/>
        </p:nvSpPr>
        <p:spPr>
          <a:xfrm>
            <a:off x="2019706" y="659600"/>
            <a:ext cx="14007135" cy="1031588"/>
          </a:xfrm>
          <a:prstGeom prst="rect">
            <a:avLst/>
          </a:prstGeom>
        </p:spPr>
        <p:txBody>
          <a:bodyPr lIns="0" tIns="0" rIns="0" bIns="0" rtlCol="0" anchor="t">
            <a:spAutoFit/>
          </a:bodyPr>
          <a:lstStyle/>
          <a:p>
            <a:pPr marL="0" lvl="1" indent="0" algn="ctr">
              <a:lnSpc>
                <a:spcPts val="7568"/>
              </a:lnSpc>
            </a:pPr>
            <a:r>
              <a:rPr lang="en-US" sz="6468" b="1" spc="-90">
                <a:solidFill>
                  <a:srgbClr val="000000"/>
                </a:solidFill>
                <a:latin typeface="Poppins Bold"/>
                <a:ea typeface="Poppins Bold"/>
                <a:cs typeface="Poppins Bold"/>
                <a:sym typeface="Poppins Bold"/>
              </a:rPr>
              <a:t>Market demand and Product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12757449" y="-253647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grpSp>
        <p:nvGrpSpPr>
          <p:cNvPr id="4" name="Group 4"/>
          <p:cNvGrpSpPr/>
          <p:nvPr/>
        </p:nvGrpSpPr>
        <p:grpSpPr>
          <a:xfrm>
            <a:off x="1718110" y="635498"/>
            <a:ext cx="14662547" cy="1127418"/>
            <a:chOff x="0" y="0"/>
            <a:chExt cx="3861741" cy="296933"/>
          </a:xfrm>
        </p:grpSpPr>
        <p:sp>
          <p:nvSpPr>
            <p:cNvPr id="5" name="Freeform 5"/>
            <p:cNvSpPr/>
            <p:nvPr/>
          </p:nvSpPr>
          <p:spPr>
            <a:xfrm>
              <a:off x="0" y="0"/>
              <a:ext cx="3861741" cy="296933"/>
            </a:xfrm>
            <a:custGeom>
              <a:avLst/>
              <a:gdLst/>
              <a:ahLst/>
              <a:cxnLst/>
              <a:rect l="l" t="t" r="r" b="b"/>
              <a:pathLst>
                <a:path w="3861741" h="296933">
                  <a:moveTo>
                    <a:pt x="26928" y="0"/>
                  </a:moveTo>
                  <a:lnTo>
                    <a:pt x="3834812" y="0"/>
                  </a:lnTo>
                  <a:cubicBezTo>
                    <a:pt x="3849684" y="0"/>
                    <a:pt x="3861741" y="12056"/>
                    <a:pt x="3861741" y="26928"/>
                  </a:cubicBezTo>
                  <a:lnTo>
                    <a:pt x="3861741" y="270005"/>
                  </a:lnTo>
                  <a:cubicBezTo>
                    <a:pt x="3861741" y="277147"/>
                    <a:pt x="3858904" y="283996"/>
                    <a:pt x="3853854" y="289046"/>
                  </a:cubicBezTo>
                  <a:cubicBezTo>
                    <a:pt x="3848803" y="294096"/>
                    <a:pt x="3841954" y="296933"/>
                    <a:pt x="3834812" y="296933"/>
                  </a:cubicBezTo>
                  <a:lnTo>
                    <a:pt x="26928" y="296933"/>
                  </a:lnTo>
                  <a:cubicBezTo>
                    <a:pt x="19786" y="296933"/>
                    <a:pt x="12937" y="294096"/>
                    <a:pt x="7887" y="289046"/>
                  </a:cubicBezTo>
                  <a:cubicBezTo>
                    <a:pt x="2837" y="283996"/>
                    <a:pt x="0" y="277147"/>
                    <a:pt x="0" y="270005"/>
                  </a:cubicBezTo>
                  <a:lnTo>
                    <a:pt x="0" y="26928"/>
                  </a:lnTo>
                  <a:cubicBezTo>
                    <a:pt x="0" y="19786"/>
                    <a:pt x="2837" y="12937"/>
                    <a:pt x="7887" y="7887"/>
                  </a:cubicBezTo>
                  <a:cubicBezTo>
                    <a:pt x="12937" y="2837"/>
                    <a:pt x="19786" y="0"/>
                    <a:pt x="26928"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38100"/>
              <a:ext cx="3861741" cy="335033"/>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3086100" y="500098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8" name="Freeform 8"/>
          <p:cNvSpPr/>
          <p:nvPr/>
        </p:nvSpPr>
        <p:spPr>
          <a:xfrm>
            <a:off x="-1593836" y="7555358"/>
            <a:ext cx="3613543" cy="4114800"/>
          </a:xfrm>
          <a:custGeom>
            <a:avLst/>
            <a:gdLst/>
            <a:ahLst/>
            <a:cxnLst/>
            <a:rect l="l" t="t" r="r" b="b"/>
            <a:pathLst>
              <a:path w="3613543" h="4114800">
                <a:moveTo>
                  <a:pt x="0" y="0"/>
                </a:moveTo>
                <a:lnTo>
                  <a:pt x="3613542" y="0"/>
                </a:lnTo>
                <a:lnTo>
                  <a:pt x="3613542" y="4114800"/>
                </a:lnTo>
                <a:lnTo>
                  <a:pt x="0" y="4114800"/>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sp>
      <p:sp>
        <p:nvSpPr>
          <p:cNvPr id="9" name="Freeform 9"/>
          <p:cNvSpPr/>
          <p:nvPr/>
        </p:nvSpPr>
        <p:spPr>
          <a:xfrm>
            <a:off x="16872249" y="-561615"/>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sp>
      <p:sp>
        <p:nvSpPr>
          <p:cNvPr id="10" name="Freeform 10"/>
          <p:cNvSpPr/>
          <p:nvPr/>
        </p:nvSpPr>
        <p:spPr>
          <a:xfrm>
            <a:off x="3622492" y="1762915"/>
            <a:ext cx="10801565" cy="8762769"/>
          </a:xfrm>
          <a:custGeom>
            <a:avLst/>
            <a:gdLst/>
            <a:ahLst/>
            <a:cxnLst/>
            <a:rect l="l" t="t" r="r" b="b"/>
            <a:pathLst>
              <a:path w="10801565" h="8762769">
                <a:moveTo>
                  <a:pt x="0" y="0"/>
                </a:moveTo>
                <a:lnTo>
                  <a:pt x="10801564" y="0"/>
                </a:lnTo>
                <a:lnTo>
                  <a:pt x="10801564" y="8762770"/>
                </a:lnTo>
                <a:lnTo>
                  <a:pt x="0" y="8762770"/>
                </a:lnTo>
                <a:lnTo>
                  <a:pt x="0" y="0"/>
                </a:lnTo>
                <a:close/>
              </a:path>
            </a:pathLst>
          </a:custGeom>
          <a:blipFill>
            <a:blip r:embed="rId6"/>
            <a:stretch>
              <a:fillRect/>
            </a:stretch>
          </a:blipFill>
        </p:spPr>
      </p:sp>
      <p:sp>
        <p:nvSpPr>
          <p:cNvPr id="11" name="TextBox 11"/>
          <p:cNvSpPr txBox="1"/>
          <p:nvPr/>
        </p:nvSpPr>
        <p:spPr>
          <a:xfrm>
            <a:off x="2019706" y="659600"/>
            <a:ext cx="14007135" cy="1031588"/>
          </a:xfrm>
          <a:prstGeom prst="rect">
            <a:avLst/>
          </a:prstGeom>
        </p:spPr>
        <p:txBody>
          <a:bodyPr lIns="0" tIns="0" rIns="0" bIns="0" rtlCol="0" anchor="t">
            <a:spAutoFit/>
          </a:bodyPr>
          <a:lstStyle/>
          <a:p>
            <a:pPr marL="0" lvl="1" indent="0" algn="ctr">
              <a:lnSpc>
                <a:spcPts val="7568"/>
              </a:lnSpc>
            </a:pPr>
            <a:r>
              <a:rPr lang="en-US" sz="6468" b="1" spc="-90">
                <a:solidFill>
                  <a:srgbClr val="000000"/>
                </a:solidFill>
                <a:latin typeface="Poppins Bold"/>
                <a:ea typeface="Poppins Bold"/>
                <a:cs typeface="Poppins Bold"/>
                <a:sym typeface="Poppins Bold"/>
              </a:rPr>
              <a:t>Sales Performance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12757449" y="-253647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grpSp>
        <p:nvGrpSpPr>
          <p:cNvPr id="4" name="Group 4"/>
          <p:cNvGrpSpPr/>
          <p:nvPr/>
        </p:nvGrpSpPr>
        <p:grpSpPr>
          <a:xfrm>
            <a:off x="1718110" y="635498"/>
            <a:ext cx="14662547" cy="1127418"/>
            <a:chOff x="0" y="0"/>
            <a:chExt cx="3861741" cy="296933"/>
          </a:xfrm>
        </p:grpSpPr>
        <p:sp>
          <p:nvSpPr>
            <p:cNvPr id="5" name="Freeform 5"/>
            <p:cNvSpPr/>
            <p:nvPr/>
          </p:nvSpPr>
          <p:spPr>
            <a:xfrm>
              <a:off x="0" y="0"/>
              <a:ext cx="3861741" cy="296933"/>
            </a:xfrm>
            <a:custGeom>
              <a:avLst/>
              <a:gdLst/>
              <a:ahLst/>
              <a:cxnLst/>
              <a:rect l="l" t="t" r="r" b="b"/>
              <a:pathLst>
                <a:path w="3861741" h="296933">
                  <a:moveTo>
                    <a:pt x="26928" y="0"/>
                  </a:moveTo>
                  <a:lnTo>
                    <a:pt x="3834812" y="0"/>
                  </a:lnTo>
                  <a:cubicBezTo>
                    <a:pt x="3849684" y="0"/>
                    <a:pt x="3861741" y="12056"/>
                    <a:pt x="3861741" y="26928"/>
                  </a:cubicBezTo>
                  <a:lnTo>
                    <a:pt x="3861741" y="270005"/>
                  </a:lnTo>
                  <a:cubicBezTo>
                    <a:pt x="3861741" y="277147"/>
                    <a:pt x="3858904" y="283996"/>
                    <a:pt x="3853854" y="289046"/>
                  </a:cubicBezTo>
                  <a:cubicBezTo>
                    <a:pt x="3848803" y="294096"/>
                    <a:pt x="3841954" y="296933"/>
                    <a:pt x="3834812" y="296933"/>
                  </a:cubicBezTo>
                  <a:lnTo>
                    <a:pt x="26928" y="296933"/>
                  </a:lnTo>
                  <a:cubicBezTo>
                    <a:pt x="19786" y="296933"/>
                    <a:pt x="12937" y="294096"/>
                    <a:pt x="7887" y="289046"/>
                  </a:cubicBezTo>
                  <a:cubicBezTo>
                    <a:pt x="2837" y="283996"/>
                    <a:pt x="0" y="277147"/>
                    <a:pt x="0" y="270005"/>
                  </a:cubicBezTo>
                  <a:lnTo>
                    <a:pt x="0" y="26928"/>
                  </a:lnTo>
                  <a:cubicBezTo>
                    <a:pt x="0" y="19786"/>
                    <a:pt x="2837" y="12937"/>
                    <a:pt x="7887" y="7887"/>
                  </a:cubicBezTo>
                  <a:cubicBezTo>
                    <a:pt x="12937" y="2837"/>
                    <a:pt x="19786" y="0"/>
                    <a:pt x="26928"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38100"/>
              <a:ext cx="3861741" cy="335033"/>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3086100" y="500098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8" name="Freeform 8"/>
          <p:cNvSpPr/>
          <p:nvPr/>
        </p:nvSpPr>
        <p:spPr>
          <a:xfrm>
            <a:off x="-1593836" y="7555358"/>
            <a:ext cx="3613543" cy="4114800"/>
          </a:xfrm>
          <a:custGeom>
            <a:avLst/>
            <a:gdLst/>
            <a:ahLst/>
            <a:cxnLst/>
            <a:rect l="l" t="t" r="r" b="b"/>
            <a:pathLst>
              <a:path w="3613543" h="4114800">
                <a:moveTo>
                  <a:pt x="0" y="0"/>
                </a:moveTo>
                <a:lnTo>
                  <a:pt x="3613542" y="0"/>
                </a:lnTo>
                <a:lnTo>
                  <a:pt x="3613542" y="4114800"/>
                </a:lnTo>
                <a:lnTo>
                  <a:pt x="0" y="4114800"/>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sp>
      <p:sp>
        <p:nvSpPr>
          <p:cNvPr id="9" name="Freeform 9"/>
          <p:cNvSpPr/>
          <p:nvPr/>
        </p:nvSpPr>
        <p:spPr>
          <a:xfrm>
            <a:off x="16872249" y="-561615"/>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sp>
      <p:sp>
        <p:nvSpPr>
          <p:cNvPr id="10" name="Freeform 10"/>
          <p:cNvSpPr/>
          <p:nvPr/>
        </p:nvSpPr>
        <p:spPr>
          <a:xfrm>
            <a:off x="2145015" y="2120010"/>
            <a:ext cx="13997971" cy="7835921"/>
          </a:xfrm>
          <a:custGeom>
            <a:avLst/>
            <a:gdLst/>
            <a:ahLst/>
            <a:cxnLst/>
            <a:rect l="l" t="t" r="r" b="b"/>
            <a:pathLst>
              <a:path w="13997971" h="7835921">
                <a:moveTo>
                  <a:pt x="0" y="0"/>
                </a:moveTo>
                <a:lnTo>
                  <a:pt x="13997970" y="0"/>
                </a:lnTo>
                <a:lnTo>
                  <a:pt x="13997970" y="7835920"/>
                </a:lnTo>
                <a:lnTo>
                  <a:pt x="0" y="7835920"/>
                </a:lnTo>
                <a:lnTo>
                  <a:pt x="0" y="0"/>
                </a:lnTo>
                <a:close/>
              </a:path>
            </a:pathLst>
          </a:custGeom>
          <a:blipFill>
            <a:blip r:embed="rId6"/>
            <a:stretch>
              <a:fillRect/>
            </a:stretch>
          </a:blipFill>
        </p:spPr>
      </p:sp>
      <p:sp>
        <p:nvSpPr>
          <p:cNvPr id="11" name="TextBox 11"/>
          <p:cNvSpPr txBox="1"/>
          <p:nvPr/>
        </p:nvSpPr>
        <p:spPr>
          <a:xfrm>
            <a:off x="2019706" y="659600"/>
            <a:ext cx="14007135" cy="1031588"/>
          </a:xfrm>
          <a:prstGeom prst="rect">
            <a:avLst/>
          </a:prstGeom>
        </p:spPr>
        <p:txBody>
          <a:bodyPr lIns="0" tIns="0" rIns="0" bIns="0" rtlCol="0" anchor="t">
            <a:spAutoFit/>
          </a:bodyPr>
          <a:lstStyle/>
          <a:p>
            <a:pPr marL="0" lvl="1" indent="0" algn="ctr">
              <a:lnSpc>
                <a:spcPts val="7568"/>
              </a:lnSpc>
            </a:pPr>
            <a:r>
              <a:rPr lang="en-US" sz="6468" b="1" spc="-90">
                <a:solidFill>
                  <a:srgbClr val="000000"/>
                </a:solidFill>
                <a:latin typeface="Poppins Bold"/>
                <a:ea typeface="Poppins Bold"/>
                <a:cs typeface="Poppins Bold"/>
                <a:sym typeface="Poppins Bold"/>
              </a:rPr>
              <a:t>Person Analysis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12757449" y="-253647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grpSp>
        <p:nvGrpSpPr>
          <p:cNvPr id="4" name="Group 4"/>
          <p:cNvGrpSpPr/>
          <p:nvPr/>
        </p:nvGrpSpPr>
        <p:grpSpPr>
          <a:xfrm>
            <a:off x="1718110" y="635498"/>
            <a:ext cx="14308731" cy="1127418"/>
            <a:chOff x="0" y="0"/>
            <a:chExt cx="3768555" cy="296933"/>
          </a:xfrm>
        </p:grpSpPr>
        <p:sp>
          <p:nvSpPr>
            <p:cNvPr id="5" name="Freeform 5"/>
            <p:cNvSpPr/>
            <p:nvPr/>
          </p:nvSpPr>
          <p:spPr>
            <a:xfrm>
              <a:off x="0" y="0"/>
              <a:ext cx="3768555" cy="296933"/>
            </a:xfrm>
            <a:custGeom>
              <a:avLst/>
              <a:gdLst/>
              <a:ahLst/>
              <a:cxnLst/>
              <a:rect l="l" t="t" r="r" b="b"/>
              <a:pathLst>
                <a:path w="3768555" h="296933">
                  <a:moveTo>
                    <a:pt x="27594" y="0"/>
                  </a:moveTo>
                  <a:lnTo>
                    <a:pt x="3740961" y="0"/>
                  </a:lnTo>
                  <a:cubicBezTo>
                    <a:pt x="3756201" y="0"/>
                    <a:pt x="3768555" y="12354"/>
                    <a:pt x="3768555" y="27594"/>
                  </a:cubicBezTo>
                  <a:lnTo>
                    <a:pt x="3768555" y="269339"/>
                  </a:lnTo>
                  <a:cubicBezTo>
                    <a:pt x="3768555" y="284579"/>
                    <a:pt x="3756201" y="296933"/>
                    <a:pt x="3740961" y="296933"/>
                  </a:cubicBezTo>
                  <a:lnTo>
                    <a:pt x="27594" y="296933"/>
                  </a:lnTo>
                  <a:cubicBezTo>
                    <a:pt x="12354" y="296933"/>
                    <a:pt x="0" y="284579"/>
                    <a:pt x="0" y="269339"/>
                  </a:cubicBezTo>
                  <a:lnTo>
                    <a:pt x="0" y="27594"/>
                  </a:lnTo>
                  <a:cubicBezTo>
                    <a:pt x="0" y="12354"/>
                    <a:pt x="12354" y="0"/>
                    <a:pt x="27594"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38100"/>
              <a:ext cx="3768555" cy="335033"/>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3086100" y="500098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8" name="Freeform 8"/>
          <p:cNvSpPr/>
          <p:nvPr/>
        </p:nvSpPr>
        <p:spPr>
          <a:xfrm>
            <a:off x="-1593836" y="7555358"/>
            <a:ext cx="3613543" cy="4114800"/>
          </a:xfrm>
          <a:custGeom>
            <a:avLst/>
            <a:gdLst/>
            <a:ahLst/>
            <a:cxnLst/>
            <a:rect l="l" t="t" r="r" b="b"/>
            <a:pathLst>
              <a:path w="3613543" h="4114800">
                <a:moveTo>
                  <a:pt x="0" y="0"/>
                </a:moveTo>
                <a:lnTo>
                  <a:pt x="3613542" y="0"/>
                </a:lnTo>
                <a:lnTo>
                  <a:pt x="3613542" y="4114800"/>
                </a:lnTo>
                <a:lnTo>
                  <a:pt x="0" y="4114800"/>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sp>
      <p:sp>
        <p:nvSpPr>
          <p:cNvPr id="9" name="Freeform 9"/>
          <p:cNvSpPr/>
          <p:nvPr/>
        </p:nvSpPr>
        <p:spPr>
          <a:xfrm>
            <a:off x="16872249" y="-561615"/>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sp>
      <p:sp>
        <p:nvSpPr>
          <p:cNvPr id="10" name="Freeform 10"/>
          <p:cNvSpPr/>
          <p:nvPr/>
        </p:nvSpPr>
        <p:spPr>
          <a:xfrm>
            <a:off x="1792656" y="2099771"/>
            <a:ext cx="14159641" cy="7964798"/>
          </a:xfrm>
          <a:custGeom>
            <a:avLst/>
            <a:gdLst/>
            <a:ahLst/>
            <a:cxnLst/>
            <a:rect l="l" t="t" r="r" b="b"/>
            <a:pathLst>
              <a:path w="14159641" h="7964798">
                <a:moveTo>
                  <a:pt x="0" y="0"/>
                </a:moveTo>
                <a:lnTo>
                  <a:pt x="14159640" y="0"/>
                </a:lnTo>
                <a:lnTo>
                  <a:pt x="14159640" y="7964798"/>
                </a:lnTo>
                <a:lnTo>
                  <a:pt x="0" y="7964798"/>
                </a:lnTo>
                <a:lnTo>
                  <a:pt x="0" y="0"/>
                </a:lnTo>
                <a:close/>
              </a:path>
            </a:pathLst>
          </a:custGeom>
          <a:blipFill>
            <a:blip r:embed="rId6"/>
            <a:stretch>
              <a:fillRect/>
            </a:stretch>
          </a:blipFill>
        </p:spPr>
      </p:sp>
      <p:sp>
        <p:nvSpPr>
          <p:cNvPr id="11" name="TextBox 11"/>
          <p:cNvSpPr txBox="1"/>
          <p:nvPr/>
        </p:nvSpPr>
        <p:spPr>
          <a:xfrm>
            <a:off x="2019706" y="659600"/>
            <a:ext cx="14007135" cy="1031588"/>
          </a:xfrm>
          <a:prstGeom prst="rect">
            <a:avLst/>
          </a:prstGeom>
        </p:spPr>
        <p:txBody>
          <a:bodyPr lIns="0" tIns="0" rIns="0" bIns="0" rtlCol="0" anchor="t">
            <a:spAutoFit/>
          </a:bodyPr>
          <a:lstStyle/>
          <a:p>
            <a:pPr marL="0" lvl="1" indent="0" algn="ctr">
              <a:lnSpc>
                <a:spcPts val="7568"/>
              </a:lnSpc>
            </a:pPr>
            <a:r>
              <a:rPr lang="en-US" sz="6468" b="1" spc="-90">
                <a:solidFill>
                  <a:srgbClr val="000000"/>
                </a:solidFill>
                <a:latin typeface="Poppins Bold"/>
                <a:ea typeface="Poppins Bold"/>
                <a:cs typeface="Poppins Bold"/>
                <a:sym typeface="Poppins Bold"/>
              </a:rPr>
              <a:t>HR Analysis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12653535" y="-3517343"/>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grpSp>
        <p:nvGrpSpPr>
          <p:cNvPr id="4" name="Group 4"/>
          <p:cNvGrpSpPr/>
          <p:nvPr/>
        </p:nvGrpSpPr>
        <p:grpSpPr>
          <a:xfrm>
            <a:off x="810661" y="780035"/>
            <a:ext cx="10869759" cy="2552650"/>
            <a:chOff x="0" y="0"/>
            <a:chExt cx="2862817" cy="672303"/>
          </a:xfrm>
        </p:grpSpPr>
        <p:sp>
          <p:nvSpPr>
            <p:cNvPr id="5" name="Freeform 5"/>
            <p:cNvSpPr/>
            <p:nvPr/>
          </p:nvSpPr>
          <p:spPr>
            <a:xfrm>
              <a:off x="0" y="0"/>
              <a:ext cx="2862817" cy="672303"/>
            </a:xfrm>
            <a:custGeom>
              <a:avLst/>
              <a:gdLst/>
              <a:ahLst/>
              <a:cxnLst/>
              <a:rect l="l" t="t" r="r" b="b"/>
              <a:pathLst>
                <a:path w="2862817" h="672303">
                  <a:moveTo>
                    <a:pt x="36324" y="0"/>
                  </a:moveTo>
                  <a:lnTo>
                    <a:pt x="2826493" y="0"/>
                  </a:lnTo>
                  <a:cubicBezTo>
                    <a:pt x="2846554" y="0"/>
                    <a:pt x="2862817" y="16263"/>
                    <a:pt x="2862817" y="36324"/>
                  </a:cubicBezTo>
                  <a:lnTo>
                    <a:pt x="2862817" y="635979"/>
                  </a:lnTo>
                  <a:cubicBezTo>
                    <a:pt x="2862817" y="656040"/>
                    <a:pt x="2846554" y="672303"/>
                    <a:pt x="2826493" y="672303"/>
                  </a:cubicBezTo>
                  <a:lnTo>
                    <a:pt x="36324" y="672303"/>
                  </a:lnTo>
                  <a:cubicBezTo>
                    <a:pt x="16263" y="672303"/>
                    <a:pt x="0" y="656040"/>
                    <a:pt x="0" y="635979"/>
                  </a:cubicBezTo>
                  <a:lnTo>
                    <a:pt x="0" y="36324"/>
                  </a:lnTo>
                  <a:cubicBezTo>
                    <a:pt x="0" y="16263"/>
                    <a:pt x="16263" y="0"/>
                    <a:pt x="36324"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38100"/>
              <a:ext cx="2862817" cy="71040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646437" y="3667055"/>
            <a:ext cx="15612863" cy="6169543"/>
            <a:chOff x="0" y="0"/>
            <a:chExt cx="4112030" cy="1624900"/>
          </a:xfrm>
        </p:grpSpPr>
        <p:sp>
          <p:nvSpPr>
            <p:cNvPr id="8" name="Freeform 8"/>
            <p:cNvSpPr/>
            <p:nvPr/>
          </p:nvSpPr>
          <p:spPr>
            <a:xfrm>
              <a:off x="0" y="0"/>
              <a:ext cx="4112030" cy="1624900"/>
            </a:xfrm>
            <a:custGeom>
              <a:avLst/>
              <a:gdLst/>
              <a:ahLst/>
              <a:cxnLst/>
              <a:rect l="l" t="t" r="r" b="b"/>
              <a:pathLst>
                <a:path w="4112030" h="1624900">
                  <a:moveTo>
                    <a:pt x="25289" y="0"/>
                  </a:moveTo>
                  <a:lnTo>
                    <a:pt x="4086740" y="0"/>
                  </a:lnTo>
                  <a:cubicBezTo>
                    <a:pt x="4100707" y="0"/>
                    <a:pt x="4112030" y="11322"/>
                    <a:pt x="4112030" y="25289"/>
                  </a:cubicBezTo>
                  <a:lnTo>
                    <a:pt x="4112030" y="1599611"/>
                  </a:lnTo>
                  <a:cubicBezTo>
                    <a:pt x="4112030" y="1613578"/>
                    <a:pt x="4100707" y="1624900"/>
                    <a:pt x="4086740" y="1624900"/>
                  </a:cubicBezTo>
                  <a:lnTo>
                    <a:pt x="25289" y="1624900"/>
                  </a:lnTo>
                  <a:cubicBezTo>
                    <a:pt x="18582" y="1624900"/>
                    <a:pt x="12150" y="1622236"/>
                    <a:pt x="7407" y="1617493"/>
                  </a:cubicBezTo>
                  <a:cubicBezTo>
                    <a:pt x="2664" y="1612750"/>
                    <a:pt x="0" y="1606318"/>
                    <a:pt x="0" y="1599611"/>
                  </a:cubicBezTo>
                  <a:lnTo>
                    <a:pt x="0" y="25289"/>
                  </a:lnTo>
                  <a:cubicBezTo>
                    <a:pt x="0" y="11322"/>
                    <a:pt x="11322" y="0"/>
                    <a:pt x="25289" y="0"/>
                  </a:cubicBezTo>
                  <a:close/>
                </a:path>
              </a:pathLst>
            </a:custGeom>
            <a:solidFill>
              <a:srgbClr val="000000">
                <a:alpha val="0"/>
              </a:srgbClr>
            </a:solidFill>
            <a:ln w="19050" cap="rnd">
              <a:solidFill>
                <a:srgbClr val="00694C"/>
              </a:solidFill>
              <a:prstDash val="solid"/>
              <a:round/>
            </a:ln>
          </p:spPr>
        </p:sp>
        <p:sp>
          <p:nvSpPr>
            <p:cNvPr id="9" name="TextBox 9"/>
            <p:cNvSpPr txBox="1"/>
            <p:nvPr/>
          </p:nvSpPr>
          <p:spPr>
            <a:xfrm>
              <a:off x="0" y="-276225"/>
              <a:ext cx="4112030" cy="1901125"/>
            </a:xfrm>
            <a:prstGeom prst="rect">
              <a:avLst/>
            </a:prstGeom>
          </p:spPr>
          <p:txBody>
            <a:bodyPr lIns="50800" tIns="50800" rIns="50800" bIns="50800" rtlCol="0" anchor="ctr"/>
            <a:lstStyle/>
            <a:p>
              <a:pPr algn="just">
                <a:lnSpc>
                  <a:spcPts val="7104"/>
                </a:lnSpc>
              </a:pPr>
              <a:r>
                <a:rPr lang="en-US" sz="3200" spc="-398" dirty="0">
                  <a:solidFill>
                    <a:srgbClr val="000000"/>
                  </a:solidFill>
                  <a:latin typeface="Times New Roman" panose="02020603050405020304" pitchFamily="18" charset="0"/>
                  <a:ea typeface="Open Sans Extra Bold"/>
                  <a:cs typeface="Times New Roman" panose="02020603050405020304" pitchFamily="18" charset="0"/>
                  <a:sym typeface="Open Sans Extra Bold"/>
                </a:rPr>
                <a:t>By integrating insights across departments and developing targeted strategies based on the data analysis, the company can improve overall productivity, foster employee engagement, and optimize financial performance. This holistic approach not only helps in addressing specific departmental needs but also contributes to the company’s ability to adapt to market dynamics and achieve sustainable growth.</a:t>
              </a:r>
            </a:p>
            <a:p>
              <a:pPr algn="just">
                <a:lnSpc>
                  <a:spcPts val="7104"/>
                </a:lnSpc>
              </a:pPr>
              <a:endParaRPr lang="en-US" sz="3499" spc="-398" dirty="0">
                <a:solidFill>
                  <a:srgbClr val="000000"/>
                </a:solidFill>
                <a:latin typeface="Open Sans Extra Bold"/>
                <a:ea typeface="Open Sans Extra Bold"/>
                <a:cs typeface="Open Sans Extra Bold"/>
                <a:sym typeface="Open Sans Extra Bold"/>
              </a:endParaRPr>
            </a:p>
          </p:txBody>
        </p:sp>
      </p:grpSp>
      <p:sp>
        <p:nvSpPr>
          <p:cNvPr id="10" name="Freeform 10"/>
          <p:cNvSpPr/>
          <p:nvPr/>
        </p:nvSpPr>
        <p:spPr>
          <a:xfrm>
            <a:off x="-3086100" y="522525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11" name="Freeform 11"/>
          <p:cNvSpPr/>
          <p:nvPr/>
        </p:nvSpPr>
        <p:spPr>
          <a:xfrm>
            <a:off x="-1546516" y="1662206"/>
            <a:ext cx="7126090" cy="7126090"/>
          </a:xfrm>
          <a:custGeom>
            <a:avLst/>
            <a:gdLst/>
            <a:ahLst/>
            <a:cxnLst/>
            <a:rect l="l" t="t" r="r" b="b"/>
            <a:pathLst>
              <a:path w="7126090" h="7126090">
                <a:moveTo>
                  <a:pt x="0" y="0"/>
                </a:moveTo>
                <a:lnTo>
                  <a:pt x="7126089" y="0"/>
                </a:lnTo>
                <a:lnTo>
                  <a:pt x="7126089" y="7126090"/>
                </a:lnTo>
                <a:lnTo>
                  <a:pt x="0" y="7126090"/>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199519" y="1367352"/>
            <a:ext cx="10092044" cy="1387542"/>
          </a:xfrm>
          <a:prstGeom prst="rect">
            <a:avLst/>
          </a:prstGeom>
        </p:spPr>
        <p:txBody>
          <a:bodyPr lIns="0" tIns="0" rIns="0" bIns="0" rtlCol="0" anchor="t">
            <a:spAutoFit/>
          </a:bodyPr>
          <a:lstStyle/>
          <a:p>
            <a:pPr marL="0" lvl="1" indent="0" algn="ctr">
              <a:lnSpc>
                <a:spcPts val="10745"/>
              </a:lnSpc>
            </a:pPr>
            <a:r>
              <a:rPr lang="en-US" sz="9184" spc="-128">
                <a:solidFill>
                  <a:srgbClr val="00694C"/>
                </a:solidFill>
                <a:latin typeface="Helvetica World"/>
                <a:ea typeface="Helvetica World"/>
                <a:cs typeface="Helvetica World"/>
                <a:sym typeface="Helvetica World"/>
              </a:rPr>
              <a:t>Insights Conclusion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3406816" y="4308570"/>
            <a:ext cx="10793180" cy="1669859"/>
            <a:chOff x="0" y="0"/>
            <a:chExt cx="4345449" cy="672303"/>
          </a:xfrm>
        </p:grpSpPr>
        <p:sp>
          <p:nvSpPr>
            <p:cNvPr id="4" name="Freeform 4"/>
            <p:cNvSpPr/>
            <p:nvPr/>
          </p:nvSpPr>
          <p:spPr>
            <a:xfrm>
              <a:off x="0" y="0"/>
              <a:ext cx="4345449" cy="672303"/>
            </a:xfrm>
            <a:custGeom>
              <a:avLst/>
              <a:gdLst/>
              <a:ahLst/>
              <a:cxnLst/>
              <a:rect l="l" t="t" r="r" b="b"/>
              <a:pathLst>
                <a:path w="4345449" h="672303">
                  <a:moveTo>
                    <a:pt x="36582" y="0"/>
                  </a:moveTo>
                  <a:lnTo>
                    <a:pt x="4308866" y="0"/>
                  </a:lnTo>
                  <a:cubicBezTo>
                    <a:pt x="4318569" y="0"/>
                    <a:pt x="4327873" y="3854"/>
                    <a:pt x="4334734" y="10715"/>
                  </a:cubicBezTo>
                  <a:cubicBezTo>
                    <a:pt x="4341595" y="17575"/>
                    <a:pt x="4345449" y="26880"/>
                    <a:pt x="4345449" y="36582"/>
                  </a:cubicBezTo>
                  <a:lnTo>
                    <a:pt x="4345449" y="635721"/>
                  </a:lnTo>
                  <a:cubicBezTo>
                    <a:pt x="4345449" y="645423"/>
                    <a:pt x="4341595" y="654728"/>
                    <a:pt x="4334734" y="661588"/>
                  </a:cubicBezTo>
                  <a:cubicBezTo>
                    <a:pt x="4327873" y="668449"/>
                    <a:pt x="4318569" y="672303"/>
                    <a:pt x="4308866" y="672303"/>
                  </a:cubicBezTo>
                  <a:lnTo>
                    <a:pt x="36582" y="672303"/>
                  </a:lnTo>
                  <a:cubicBezTo>
                    <a:pt x="26880" y="672303"/>
                    <a:pt x="17575" y="668449"/>
                    <a:pt x="10715" y="661588"/>
                  </a:cubicBezTo>
                  <a:cubicBezTo>
                    <a:pt x="3854" y="654728"/>
                    <a:pt x="0" y="645423"/>
                    <a:pt x="0" y="635721"/>
                  </a:cubicBezTo>
                  <a:lnTo>
                    <a:pt x="0" y="36582"/>
                  </a:lnTo>
                  <a:cubicBezTo>
                    <a:pt x="0" y="26880"/>
                    <a:pt x="3854" y="17575"/>
                    <a:pt x="10715" y="10715"/>
                  </a:cubicBezTo>
                  <a:cubicBezTo>
                    <a:pt x="17575" y="3854"/>
                    <a:pt x="26880" y="0"/>
                    <a:pt x="36582" y="0"/>
                  </a:cubicBezTo>
                  <a:close/>
                </a:path>
              </a:pathLst>
            </a:custGeom>
            <a:solidFill>
              <a:srgbClr val="000000">
                <a:alpha val="0"/>
              </a:srgbClr>
            </a:solidFill>
            <a:ln w="19050" cap="rnd">
              <a:solidFill>
                <a:srgbClr val="00694C"/>
              </a:solidFill>
              <a:prstDash val="solid"/>
              <a:round/>
            </a:ln>
          </p:spPr>
        </p:sp>
        <p:sp>
          <p:nvSpPr>
            <p:cNvPr id="5" name="TextBox 5"/>
            <p:cNvSpPr txBox="1"/>
            <p:nvPr/>
          </p:nvSpPr>
          <p:spPr>
            <a:xfrm>
              <a:off x="0" y="-38100"/>
              <a:ext cx="4345449" cy="71040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3086100" y="500098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7" name="TextBox 7"/>
          <p:cNvSpPr txBox="1"/>
          <p:nvPr/>
        </p:nvSpPr>
        <p:spPr>
          <a:xfrm>
            <a:off x="3406816" y="4651042"/>
            <a:ext cx="10793180" cy="946816"/>
          </a:xfrm>
          <a:prstGeom prst="rect">
            <a:avLst/>
          </a:prstGeom>
        </p:spPr>
        <p:txBody>
          <a:bodyPr lIns="0" tIns="0" rIns="0" bIns="0" rtlCol="0" anchor="t">
            <a:spAutoFit/>
          </a:bodyPr>
          <a:lstStyle/>
          <a:p>
            <a:pPr marL="0" lvl="1" indent="0" algn="ctr">
              <a:lnSpc>
                <a:spcPts val="7029"/>
              </a:lnSpc>
            </a:pPr>
            <a:r>
              <a:rPr lang="en-US" sz="6008" b="1" spc="-84">
                <a:solidFill>
                  <a:srgbClr val="00694C"/>
                </a:solidFill>
                <a:latin typeface="Poppins Bold"/>
                <a:ea typeface="Poppins Bold"/>
                <a:cs typeface="Poppins Bold"/>
                <a:sym typeface="Poppins Bold"/>
              </a:rPr>
              <a:t>Any Question ?!</a:t>
            </a:r>
          </a:p>
        </p:txBody>
      </p:sp>
      <p:sp>
        <p:nvSpPr>
          <p:cNvPr id="8" name="Freeform 8"/>
          <p:cNvSpPr/>
          <p:nvPr/>
        </p:nvSpPr>
        <p:spPr>
          <a:xfrm>
            <a:off x="1281981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TextBox 3"/>
          <p:cNvSpPr txBox="1"/>
          <p:nvPr/>
        </p:nvSpPr>
        <p:spPr>
          <a:xfrm>
            <a:off x="2786038" y="3118100"/>
            <a:ext cx="12715924" cy="2749617"/>
          </a:xfrm>
          <a:prstGeom prst="rect">
            <a:avLst/>
          </a:prstGeom>
        </p:spPr>
        <p:txBody>
          <a:bodyPr lIns="0" tIns="0" rIns="0" bIns="0" rtlCol="0" anchor="t">
            <a:spAutoFit/>
          </a:bodyPr>
          <a:lstStyle/>
          <a:p>
            <a:pPr algn="ctr">
              <a:lnSpc>
                <a:spcPts val="10745"/>
              </a:lnSpc>
            </a:pPr>
            <a:r>
              <a:rPr lang="en-US" sz="9184" spc="-128">
                <a:solidFill>
                  <a:srgbClr val="00694C"/>
                </a:solidFill>
                <a:latin typeface="Helvetica World"/>
                <a:ea typeface="Helvetica World"/>
                <a:cs typeface="Helvetica World"/>
                <a:sym typeface="Helvetica World"/>
              </a:rPr>
              <a:t>THANK YOU</a:t>
            </a:r>
          </a:p>
          <a:p>
            <a:pPr marL="0" lvl="1" indent="0" algn="ctr">
              <a:lnSpc>
                <a:spcPts val="10745"/>
              </a:lnSpc>
            </a:pPr>
            <a:r>
              <a:rPr lang="en-US" sz="9184" spc="-128">
                <a:solidFill>
                  <a:srgbClr val="00694C"/>
                </a:solidFill>
                <a:latin typeface="Helvetica World"/>
                <a:ea typeface="Helvetica World"/>
                <a:cs typeface="Helvetica World"/>
                <a:sym typeface="Helvetica World"/>
              </a:rPr>
              <a:t>SO MUCH!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10542969" y="-41148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2820091" y="5985737"/>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5" name="Freeform 5"/>
          <p:cNvSpPr/>
          <p:nvPr/>
        </p:nvSpPr>
        <p:spPr>
          <a:xfrm>
            <a:off x="12827620" y="1028700"/>
            <a:ext cx="6333399" cy="6333399"/>
          </a:xfrm>
          <a:custGeom>
            <a:avLst/>
            <a:gdLst/>
            <a:ahLst/>
            <a:cxnLst/>
            <a:rect l="l" t="t" r="r" b="b"/>
            <a:pathLst>
              <a:path w="6333399" h="6333399">
                <a:moveTo>
                  <a:pt x="0" y="0"/>
                </a:moveTo>
                <a:lnTo>
                  <a:pt x="6333399" y="0"/>
                </a:lnTo>
                <a:lnTo>
                  <a:pt x="6333399" y="6333399"/>
                </a:lnTo>
                <a:lnTo>
                  <a:pt x="0" y="6333399"/>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sp>
      <p:sp>
        <p:nvSpPr>
          <p:cNvPr id="6" name="Freeform 6"/>
          <p:cNvSpPr/>
          <p:nvPr/>
        </p:nvSpPr>
        <p:spPr>
          <a:xfrm>
            <a:off x="16435597" y="8434597"/>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rot="-5400000">
            <a:off x="8237535" y="1969062"/>
            <a:ext cx="1766529" cy="1049544"/>
            <a:chOff x="0" y="0"/>
            <a:chExt cx="858235" cy="509901"/>
          </a:xfrm>
        </p:grpSpPr>
        <p:sp>
          <p:nvSpPr>
            <p:cNvPr id="8" name="Freeform 8"/>
            <p:cNvSpPr/>
            <p:nvPr/>
          </p:nvSpPr>
          <p:spPr>
            <a:xfrm>
              <a:off x="0" y="0"/>
              <a:ext cx="858235" cy="509901"/>
            </a:xfrm>
            <a:custGeom>
              <a:avLst/>
              <a:gdLst/>
              <a:ahLst/>
              <a:cxnLst/>
              <a:rect l="l" t="t" r="r" b="b"/>
              <a:pathLst>
                <a:path w="858235" h="509901">
                  <a:moveTo>
                    <a:pt x="858235" y="254951"/>
                  </a:moveTo>
                  <a:lnTo>
                    <a:pt x="451835" y="0"/>
                  </a:lnTo>
                  <a:lnTo>
                    <a:pt x="451835" y="203200"/>
                  </a:lnTo>
                  <a:lnTo>
                    <a:pt x="0" y="203200"/>
                  </a:lnTo>
                  <a:lnTo>
                    <a:pt x="0" y="306701"/>
                  </a:lnTo>
                  <a:lnTo>
                    <a:pt x="451835" y="306701"/>
                  </a:lnTo>
                  <a:lnTo>
                    <a:pt x="451835" y="509901"/>
                  </a:lnTo>
                  <a:lnTo>
                    <a:pt x="858235" y="254951"/>
                  </a:lnTo>
                  <a:close/>
                </a:path>
              </a:pathLst>
            </a:custGeom>
            <a:solidFill>
              <a:srgbClr val="A6A6A6"/>
            </a:solidFill>
          </p:spPr>
        </p:sp>
        <p:sp>
          <p:nvSpPr>
            <p:cNvPr id="9" name="TextBox 9"/>
            <p:cNvSpPr txBox="1"/>
            <p:nvPr/>
          </p:nvSpPr>
          <p:spPr>
            <a:xfrm>
              <a:off x="0" y="165100"/>
              <a:ext cx="756635" cy="141601"/>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7903426">
            <a:off x="4526244" y="5984066"/>
            <a:ext cx="1766529" cy="1049544"/>
            <a:chOff x="0" y="0"/>
            <a:chExt cx="858235" cy="509901"/>
          </a:xfrm>
        </p:grpSpPr>
        <p:sp>
          <p:nvSpPr>
            <p:cNvPr id="11" name="Freeform 11"/>
            <p:cNvSpPr/>
            <p:nvPr/>
          </p:nvSpPr>
          <p:spPr>
            <a:xfrm>
              <a:off x="0" y="0"/>
              <a:ext cx="858235" cy="509901"/>
            </a:xfrm>
            <a:custGeom>
              <a:avLst/>
              <a:gdLst/>
              <a:ahLst/>
              <a:cxnLst/>
              <a:rect l="l" t="t" r="r" b="b"/>
              <a:pathLst>
                <a:path w="858235" h="509901">
                  <a:moveTo>
                    <a:pt x="858235" y="254951"/>
                  </a:moveTo>
                  <a:lnTo>
                    <a:pt x="451835" y="0"/>
                  </a:lnTo>
                  <a:lnTo>
                    <a:pt x="451835" y="203200"/>
                  </a:lnTo>
                  <a:lnTo>
                    <a:pt x="0" y="203200"/>
                  </a:lnTo>
                  <a:lnTo>
                    <a:pt x="0" y="306701"/>
                  </a:lnTo>
                  <a:lnTo>
                    <a:pt x="451835" y="306701"/>
                  </a:lnTo>
                  <a:lnTo>
                    <a:pt x="451835" y="509901"/>
                  </a:lnTo>
                  <a:lnTo>
                    <a:pt x="858235" y="254951"/>
                  </a:lnTo>
                  <a:close/>
                </a:path>
              </a:pathLst>
            </a:custGeom>
            <a:solidFill>
              <a:srgbClr val="A6A6A6"/>
            </a:solidFill>
          </p:spPr>
        </p:sp>
        <p:sp>
          <p:nvSpPr>
            <p:cNvPr id="12" name="TextBox 12"/>
            <p:cNvSpPr txBox="1"/>
            <p:nvPr/>
          </p:nvSpPr>
          <p:spPr>
            <a:xfrm>
              <a:off x="0" y="165100"/>
              <a:ext cx="756635" cy="141601"/>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036591">
            <a:off x="11944355" y="5954063"/>
            <a:ext cx="1766529" cy="1049544"/>
            <a:chOff x="0" y="0"/>
            <a:chExt cx="858235" cy="509901"/>
          </a:xfrm>
        </p:grpSpPr>
        <p:sp>
          <p:nvSpPr>
            <p:cNvPr id="14" name="Freeform 14"/>
            <p:cNvSpPr/>
            <p:nvPr/>
          </p:nvSpPr>
          <p:spPr>
            <a:xfrm>
              <a:off x="0" y="0"/>
              <a:ext cx="858235" cy="509901"/>
            </a:xfrm>
            <a:custGeom>
              <a:avLst/>
              <a:gdLst/>
              <a:ahLst/>
              <a:cxnLst/>
              <a:rect l="l" t="t" r="r" b="b"/>
              <a:pathLst>
                <a:path w="858235" h="509901">
                  <a:moveTo>
                    <a:pt x="858235" y="254951"/>
                  </a:moveTo>
                  <a:lnTo>
                    <a:pt x="451835" y="0"/>
                  </a:lnTo>
                  <a:lnTo>
                    <a:pt x="451835" y="203200"/>
                  </a:lnTo>
                  <a:lnTo>
                    <a:pt x="0" y="203200"/>
                  </a:lnTo>
                  <a:lnTo>
                    <a:pt x="0" y="306701"/>
                  </a:lnTo>
                  <a:lnTo>
                    <a:pt x="451835" y="306701"/>
                  </a:lnTo>
                  <a:lnTo>
                    <a:pt x="451835" y="509901"/>
                  </a:lnTo>
                  <a:lnTo>
                    <a:pt x="858235" y="254951"/>
                  </a:lnTo>
                  <a:close/>
                </a:path>
              </a:pathLst>
            </a:custGeom>
            <a:solidFill>
              <a:srgbClr val="A6A6A6"/>
            </a:solidFill>
          </p:spPr>
        </p:sp>
        <p:sp>
          <p:nvSpPr>
            <p:cNvPr id="15" name="TextBox 15"/>
            <p:cNvSpPr txBox="1"/>
            <p:nvPr/>
          </p:nvSpPr>
          <p:spPr>
            <a:xfrm>
              <a:off x="0" y="165100"/>
              <a:ext cx="756635" cy="141601"/>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9735334">
            <a:off x="4179344" y="2821028"/>
            <a:ext cx="1766529" cy="1049544"/>
            <a:chOff x="0" y="0"/>
            <a:chExt cx="858235" cy="509901"/>
          </a:xfrm>
        </p:grpSpPr>
        <p:sp>
          <p:nvSpPr>
            <p:cNvPr id="17" name="Freeform 17"/>
            <p:cNvSpPr/>
            <p:nvPr/>
          </p:nvSpPr>
          <p:spPr>
            <a:xfrm>
              <a:off x="0" y="0"/>
              <a:ext cx="858235" cy="509901"/>
            </a:xfrm>
            <a:custGeom>
              <a:avLst/>
              <a:gdLst/>
              <a:ahLst/>
              <a:cxnLst/>
              <a:rect l="l" t="t" r="r" b="b"/>
              <a:pathLst>
                <a:path w="858235" h="509901">
                  <a:moveTo>
                    <a:pt x="858235" y="254951"/>
                  </a:moveTo>
                  <a:lnTo>
                    <a:pt x="451835" y="0"/>
                  </a:lnTo>
                  <a:lnTo>
                    <a:pt x="451835" y="203200"/>
                  </a:lnTo>
                  <a:lnTo>
                    <a:pt x="0" y="203200"/>
                  </a:lnTo>
                  <a:lnTo>
                    <a:pt x="0" y="306701"/>
                  </a:lnTo>
                  <a:lnTo>
                    <a:pt x="451835" y="306701"/>
                  </a:lnTo>
                  <a:lnTo>
                    <a:pt x="451835" y="509901"/>
                  </a:lnTo>
                  <a:lnTo>
                    <a:pt x="858235" y="254951"/>
                  </a:lnTo>
                  <a:close/>
                </a:path>
              </a:pathLst>
            </a:custGeom>
            <a:solidFill>
              <a:srgbClr val="A6A6A6"/>
            </a:solidFill>
          </p:spPr>
        </p:sp>
        <p:sp>
          <p:nvSpPr>
            <p:cNvPr id="18" name="TextBox 18"/>
            <p:cNvSpPr txBox="1"/>
            <p:nvPr/>
          </p:nvSpPr>
          <p:spPr>
            <a:xfrm>
              <a:off x="0" y="165100"/>
              <a:ext cx="756635" cy="141601"/>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1684680">
            <a:off x="12322264" y="2711289"/>
            <a:ext cx="1766529" cy="1049544"/>
            <a:chOff x="0" y="0"/>
            <a:chExt cx="858235" cy="509901"/>
          </a:xfrm>
        </p:grpSpPr>
        <p:sp>
          <p:nvSpPr>
            <p:cNvPr id="20" name="Freeform 20"/>
            <p:cNvSpPr/>
            <p:nvPr/>
          </p:nvSpPr>
          <p:spPr>
            <a:xfrm>
              <a:off x="0" y="0"/>
              <a:ext cx="858235" cy="509901"/>
            </a:xfrm>
            <a:custGeom>
              <a:avLst/>
              <a:gdLst/>
              <a:ahLst/>
              <a:cxnLst/>
              <a:rect l="l" t="t" r="r" b="b"/>
              <a:pathLst>
                <a:path w="858235" h="509901">
                  <a:moveTo>
                    <a:pt x="858235" y="254951"/>
                  </a:moveTo>
                  <a:lnTo>
                    <a:pt x="451835" y="0"/>
                  </a:lnTo>
                  <a:lnTo>
                    <a:pt x="451835" y="203200"/>
                  </a:lnTo>
                  <a:lnTo>
                    <a:pt x="0" y="203200"/>
                  </a:lnTo>
                  <a:lnTo>
                    <a:pt x="0" y="306701"/>
                  </a:lnTo>
                  <a:lnTo>
                    <a:pt x="451835" y="306701"/>
                  </a:lnTo>
                  <a:lnTo>
                    <a:pt x="451835" y="509901"/>
                  </a:lnTo>
                  <a:lnTo>
                    <a:pt x="858235" y="254951"/>
                  </a:lnTo>
                  <a:close/>
                </a:path>
              </a:pathLst>
            </a:custGeom>
            <a:solidFill>
              <a:srgbClr val="A6A6A6"/>
            </a:solidFill>
          </p:spPr>
        </p:sp>
        <p:sp>
          <p:nvSpPr>
            <p:cNvPr id="21" name="TextBox 21"/>
            <p:cNvSpPr txBox="1"/>
            <p:nvPr/>
          </p:nvSpPr>
          <p:spPr>
            <a:xfrm>
              <a:off x="0" y="165100"/>
              <a:ext cx="756635" cy="141601"/>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5698773" y="3927044"/>
            <a:ext cx="7128847" cy="2058693"/>
          </a:xfrm>
          <a:prstGeom prst="rect">
            <a:avLst/>
          </a:prstGeom>
        </p:spPr>
        <p:txBody>
          <a:bodyPr lIns="0" tIns="0" rIns="0" bIns="0" rtlCol="0" anchor="t">
            <a:spAutoFit/>
          </a:bodyPr>
          <a:lstStyle/>
          <a:p>
            <a:pPr algn="ctr">
              <a:lnSpc>
                <a:spcPts val="8362"/>
              </a:lnSpc>
            </a:pPr>
            <a:r>
              <a:rPr lang="en-US" sz="5973">
                <a:solidFill>
                  <a:srgbClr val="000000"/>
                </a:solidFill>
                <a:latin typeface="Open Sans Extra Bold"/>
                <a:ea typeface="Open Sans Extra Bold"/>
                <a:cs typeface="Open Sans Extra Bold"/>
                <a:sym typeface="Open Sans Extra Bold"/>
              </a:rPr>
              <a:t>Adventure Works</a:t>
            </a:r>
          </a:p>
          <a:p>
            <a:pPr algn="ctr">
              <a:lnSpc>
                <a:spcPts val="8362"/>
              </a:lnSpc>
              <a:spcBef>
                <a:spcPct val="0"/>
              </a:spcBef>
            </a:pPr>
            <a:r>
              <a:rPr lang="en-US" sz="5973">
                <a:solidFill>
                  <a:srgbClr val="000000"/>
                </a:solidFill>
                <a:latin typeface="Open Sans Extra Bold"/>
                <a:ea typeface="Open Sans Extra Bold"/>
                <a:cs typeface="Open Sans Extra Bold"/>
                <a:sym typeface="Open Sans Extra Bold"/>
              </a:rPr>
              <a:t>Departments</a:t>
            </a:r>
          </a:p>
        </p:txBody>
      </p:sp>
      <p:sp>
        <p:nvSpPr>
          <p:cNvPr id="23" name="TextBox 23"/>
          <p:cNvSpPr txBox="1"/>
          <p:nvPr/>
        </p:nvSpPr>
        <p:spPr>
          <a:xfrm>
            <a:off x="652534" y="1822039"/>
            <a:ext cx="2667279" cy="754761"/>
          </a:xfrm>
          <a:prstGeom prst="rect">
            <a:avLst/>
          </a:prstGeom>
        </p:spPr>
        <p:txBody>
          <a:bodyPr lIns="0" tIns="0" rIns="0" bIns="0" rtlCol="0" anchor="t">
            <a:spAutoFit/>
          </a:bodyPr>
          <a:lstStyle/>
          <a:p>
            <a:pPr algn="ctr">
              <a:lnSpc>
                <a:spcPts val="6173"/>
              </a:lnSpc>
              <a:spcBef>
                <a:spcPct val="0"/>
              </a:spcBef>
            </a:pPr>
            <a:r>
              <a:rPr lang="en-US" sz="4409">
                <a:solidFill>
                  <a:srgbClr val="000000"/>
                </a:solidFill>
                <a:latin typeface="Open Sans Extra Bold"/>
                <a:ea typeface="Open Sans Extra Bold"/>
                <a:cs typeface="Open Sans Extra Bold"/>
                <a:sym typeface="Open Sans Extra Bold"/>
              </a:rPr>
              <a:t>Product</a:t>
            </a:r>
          </a:p>
        </p:txBody>
      </p:sp>
      <p:sp>
        <p:nvSpPr>
          <p:cNvPr id="24" name="TextBox 24"/>
          <p:cNvSpPr txBox="1"/>
          <p:nvPr/>
        </p:nvSpPr>
        <p:spPr>
          <a:xfrm>
            <a:off x="7186895" y="273852"/>
            <a:ext cx="3914210" cy="754848"/>
          </a:xfrm>
          <a:prstGeom prst="rect">
            <a:avLst/>
          </a:prstGeom>
        </p:spPr>
        <p:txBody>
          <a:bodyPr lIns="0" tIns="0" rIns="0" bIns="0" rtlCol="0" anchor="t">
            <a:spAutoFit/>
          </a:bodyPr>
          <a:lstStyle/>
          <a:p>
            <a:pPr algn="ctr">
              <a:lnSpc>
                <a:spcPts val="6169"/>
              </a:lnSpc>
              <a:spcBef>
                <a:spcPct val="0"/>
              </a:spcBef>
            </a:pPr>
            <a:r>
              <a:rPr lang="en-US" sz="4406">
                <a:solidFill>
                  <a:srgbClr val="000000"/>
                </a:solidFill>
                <a:latin typeface="Open Sans Extra Bold"/>
                <a:ea typeface="Open Sans Extra Bold"/>
                <a:cs typeface="Open Sans Extra Bold"/>
                <a:sym typeface="Open Sans Extra Bold"/>
              </a:rPr>
              <a:t>Procurement </a:t>
            </a:r>
          </a:p>
        </p:txBody>
      </p:sp>
      <p:sp>
        <p:nvSpPr>
          <p:cNvPr id="25" name="TextBox 25"/>
          <p:cNvSpPr txBox="1"/>
          <p:nvPr/>
        </p:nvSpPr>
        <p:spPr>
          <a:xfrm>
            <a:off x="11266661" y="7722489"/>
            <a:ext cx="4247148" cy="1535811"/>
          </a:xfrm>
          <a:prstGeom prst="rect">
            <a:avLst/>
          </a:prstGeom>
        </p:spPr>
        <p:txBody>
          <a:bodyPr lIns="0" tIns="0" rIns="0" bIns="0" rtlCol="0" anchor="t">
            <a:spAutoFit/>
          </a:bodyPr>
          <a:lstStyle/>
          <a:p>
            <a:pPr algn="ctr">
              <a:lnSpc>
                <a:spcPts val="6174"/>
              </a:lnSpc>
              <a:spcBef>
                <a:spcPct val="0"/>
              </a:spcBef>
            </a:pPr>
            <a:r>
              <a:rPr lang="en-US" sz="4410">
                <a:solidFill>
                  <a:srgbClr val="000000"/>
                </a:solidFill>
                <a:latin typeface="Open Sans Extra Bold"/>
                <a:ea typeface="Open Sans Extra Bold"/>
                <a:cs typeface="Open Sans Extra Bold"/>
                <a:sym typeface="Open Sans Extra Bold"/>
              </a:rPr>
              <a:t>Human Resources </a:t>
            </a:r>
          </a:p>
        </p:txBody>
      </p:sp>
      <p:sp>
        <p:nvSpPr>
          <p:cNvPr id="26" name="TextBox 26"/>
          <p:cNvSpPr txBox="1"/>
          <p:nvPr/>
        </p:nvSpPr>
        <p:spPr>
          <a:xfrm>
            <a:off x="15101958" y="1937078"/>
            <a:ext cx="2667279" cy="754761"/>
          </a:xfrm>
          <a:prstGeom prst="rect">
            <a:avLst/>
          </a:prstGeom>
        </p:spPr>
        <p:txBody>
          <a:bodyPr lIns="0" tIns="0" rIns="0" bIns="0" rtlCol="0" anchor="t">
            <a:spAutoFit/>
          </a:bodyPr>
          <a:lstStyle/>
          <a:p>
            <a:pPr algn="ctr">
              <a:lnSpc>
                <a:spcPts val="6173"/>
              </a:lnSpc>
              <a:spcBef>
                <a:spcPct val="0"/>
              </a:spcBef>
            </a:pPr>
            <a:r>
              <a:rPr lang="en-US" sz="4409">
                <a:solidFill>
                  <a:srgbClr val="000000"/>
                </a:solidFill>
                <a:latin typeface="Open Sans Extra Bold"/>
                <a:ea typeface="Open Sans Extra Bold"/>
                <a:cs typeface="Open Sans Extra Bold"/>
                <a:sym typeface="Open Sans Extra Bold"/>
              </a:rPr>
              <a:t>Sales </a:t>
            </a:r>
          </a:p>
        </p:txBody>
      </p:sp>
      <p:sp>
        <p:nvSpPr>
          <p:cNvPr id="27" name="TextBox 27"/>
          <p:cNvSpPr txBox="1"/>
          <p:nvPr/>
        </p:nvSpPr>
        <p:spPr>
          <a:xfrm>
            <a:off x="3016581" y="7722489"/>
            <a:ext cx="2089696" cy="754761"/>
          </a:xfrm>
          <a:prstGeom prst="rect">
            <a:avLst/>
          </a:prstGeom>
        </p:spPr>
        <p:txBody>
          <a:bodyPr lIns="0" tIns="0" rIns="0" bIns="0" rtlCol="0" anchor="t">
            <a:spAutoFit/>
          </a:bodyPr>
          <a:lstStyle/>
          <a:p>
            <a:pPr algn="ctr">
              <a:lnSpc>
                <a:spcPts val="6173"/>
              </a:lnSpc>
              <a:spcBef>
                <a:spcPct val="0"/>
              </a:spcBef>
            </a:pPr>
            <a:r>
              <a:rPr lang="en-US" sz="4409">
                <a:solidFill>
                  <a:srgbClr val="000000"/>
                </a:solidFill>
                <a:latin typeface="Open Sans Extra Bold"/>
                <a:ea typeface="Open Sans Extra Bold"/>
                <a:cs typeface="Open Sans Extra Bold"/>
                <a:sym typeface="Open Sans Extra Bold"/>
              </a:rPr>
              <a:t>People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836896" y="-368090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grpSp>
        <p:nvGrpSpPr>
          <p:cNvPr id="4" name="Group 4"/>
          <p:cNvGrpSpPr/>
          <p:nvPr/>
        </p:nvGrpSpPr>
        <p:grpSpPr>
          <a:xfrm>
            <a:off x="3033184" y="3162300"/>
            <a:ext cx="11622287" cy="5811422"/>
            <a:chOff x="0" y="0"/>
            <a:chExt cx="3061014" cy="1632053"/>
          </a:xfrm>
        </p:grpSpPr>
        <p:sp>
          <p:nvSpPr>
            <p:cNvPr id="5" name="Freeform 5"/>
            <p:cNvSpPr/>
            <p:nvPr/>
          </p:nvSpPr>
          <p:spPr>
            <a:xfrm>
              <a:off x="0" y="0"/>
              <a:ext cx="3061014" cy="1632053"/>
            </a:xfrm>
            <a:custGeom>
              <a:avLst/>
              <a:gdLst/>
              <a:ahLst/>
              <a:cxnLst/>
              <a:rect l="l" t="t" r="r" b="b"/>
              <a:pathLst>
                <a:path w="3061014" h="1632053">
                  <a:moveTo>
                    <a:pt x="33972" y="0"/>
                  </a:moveTo>
                  <a:lnTo>
                    <a:pt x="3027041" y="0"/>
                  </a:lnTo>
                  <a:cubicBezTo>
                    <a:pt x="3036052" y="0"/>
                    <a:pt x="3044693" y="3579"/>
                    <a:pt x="3051064" y="9950"/>
                  </a:cubicBezTo>
                  <a:cubicBezTo>
                    <a:pt x="3057435" y="16321"/>
                    <a:pt x="3061014" y="24962"/>
                    <a:pt x="3061014" y="33972"/>
                  </a:cubicBezTo>
                  <a:lnTo>
                    <a:pt x="3061014" y="1598080"/>
                  </a:lnTo>
                  <a:cubicBezTo>
                    <a:pt x="3061014" y="1607090"/>
                    <a:pt x="3057435" y="1615731"/>
                    <a:pt x="3051064" y="1622102"/>
                  </a:cubicBezTo>
                  <a:cubicBezTo>
                    <a:pt x="3044693" y="1628473"/>
                    <a:pt x="3036052" y="1632053"/>
                    <a:pt x="3027041" y="1632053"/>
                  </a:cubicBezTo>
                  <a:lnTo>
                    <a:pt x="33972" y="1632053"/>
                  </a:lnTo>
                  <a:cubicBezTo>
                    <a:pt x="24962" y="1632053"/>
                    <a:pt x="16321" y="1628473"/>
                    <a:pt x="9950" y="1622102"/>
                  </a:cubicBezTo>
                  <a:cubicBezTo>
                    <a:pt x="3579" y="1615731"/>
                    <a:pt x="0" y="1607090"/>
                    <a:pt x="0" y="1598080"/>
                  </a:cubicBezTo>
                  <a:lnTo>
                    <a:pt x="0" y="33972"/>
                  </a:lnTo>
                  <a:cubicBezTo>
                    <a:pt x="0" y="24962"/>
                    <a:pt x="3579" y="16321"/>
                    <a:pt x="9950" y="9950"/>
                  </a:cubicBezTo>
                  <a:cubicBezTo>
                    <a:pt x="16321" y="3579"/>
                    <a:pt x="24962" y="0"/>
                    <a:pt x="33972"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256796"/>
              <a:ext cx="3061014" cy="1020639"/>
            </a:xfrm>
            <a:prstGeom prst="rect">
              <a:avLst/>
            </a:prstGeom>
          </p:spPr>
          <p:txBody>
            <a:bodyPr lIns="165100" tIns="165100" rIns="165100" bIns="165100" rtlCol="0" anchor="ctr"/>
            <a:lstStyle/>
            <a:p>
              <a:pPr algn="l">
                <a:lnSpc>
                  <a:spcPts val="10499"/>
                </a:lnSpc>
              </a:pPr>
              <a:endParaRPr lang="en-US" sz="4199" spc="596" dirty="0">
                <a:solidFill>
                  <a:srgbClr val="000000"/>
                </a:solidFill>
                <a:latin typeface="Open Sans Extra Bold"/>
                <a:ea typeface="Open Sans Extra Bold"/>
                <a:cs typeface="Open Sans Extra Bold"/>
                <a:sym typeface="Open Sans Extra Bold"/>
              </a:endParaRPr>
            </a:p>
            <a:p>
              <a:pPr marL="0" marR="0">
                <a:lnSpc>
                  <a:spcPct val="107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Part 1: Product Performance Analysis</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Which sub category products have the highest profit?</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Which product categories are performing best?</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What are the average sales per product per month?</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Part 2: Inventory and Production Efficiency</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514350" algn="l"/>
                </a:tabLst>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Which products are at risk of stockouts?</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514350" algn="l"/>
                </a:tabLst>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How have the costs changed over time for each category?</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514350" algn="l"/>
                </a:tabLst>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How long does it take to complete a work order on average for each Category?</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514350" algn="l"/>
                </a:tabLst>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What is the scrap rate for each product Sub category?</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Part 3: Market Demand and Trends</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Which geographical locations have the highest product storage?</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What is the percentage of discontinued products in each category?</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tabLst>
                  <a:tab pos="457200" algn="l"/>
                </a:tabLst>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How do costs compare against revenue for sub categories with high cost?</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algn="l">
                <a:lnSpc>
                  <a:spcPts val="10499"/>
                </a:lnSpc>
              </a:pPr>
              <a:endParaRPr lang="en-US" sz="4199" spc="596" dirty="0">
                <a:solidFill>
                  <a:srgbClr val="000000"/>
                </a:solidFill>
                <a:latin typeface="Open Sans Extra Bold"/>
                <a:ea typeface="Open Sans Extra Bold"/>
                <a:cs typeface="Open Sans Extra Bold"/>
                <a:sym typeface="Open Sans Extra Bold"/>
              </a:endParaRPr>
            </a:p>
          </p:txBody>
        </p:sp>
      </p:grpSp>
      <p:sp>
        <p:nvSpPr>
          <p:cNvPr id="7" name="Freeform 7"/>
          <p:cNvSpPr/>
          <p:nvPr/>
        </p:nvSpPr>
        <p:spPr>
          <a:xfrm>
            <a:off x="16440064" y="1028700"/>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196416" y="6303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9" name="Freeform 9"/>
          <p:cNvSpPr/>
          <p:nvPr/>
        </p:nvSpPr>
        <p:spPr>
          <a:xfrm>
            <a:off x="-1081616" y="1028700"/>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028700" y="1011926"/>
            <a:ext cx="8229600" cy="2617383"/>
          </a:xfrm>
          <a:prstGeom prst="rect">
            <a:avLst/>
          </a:prstGeom>
        </p:spPr>
        <p:txBody>
          <a:bodyPr wrap="square" lIns="0" tIns="0" rIns="0" bIns="0" rtlCol="0" anchor="t">
            <a:spAutoFit/>
          </a:bodyPr>
          <a:lstStyle/>
          <a:p>
            <a:pPr algn="just">
              <a:lnSpc>
                <a:spcPts val="6936"/>
              </a:lnSpc>
            </a:pPr>
            <a:r>
              <a:rPr lang="en-US" sz="5928" b="1" spc="-83" dirty="0">
                <a:solidFill>
                  <a:srgbClr val="000000"/>
                </a:solidFill>
                <a:latin typeface="Poppins Bold"/>
                <a:ea typeface="Poppins Bold"/>
                <a:cs typeface="Poppins Bold"/>
                <a:sym typeface="Poppins Bold"/>
              </a:rPr>
              <a:t>Questions To Answer Product:</a:t>
            </a:r>
          </a:p>
          <a:p>
            <a:pPr marL="0" lvl="1" indent="0" algn="just">
              <a:lnSpc>
                <a:spcPts val="6585"/>
              </a:lnSpc>
            </a:pPr>
            <a:endParaRPr lang="en-US" sz="5928" b="1" spc="-83" dirty="0">
              <a:solidFill>
                <a:srgbClr val="000000"/>
              </a:solidFill>
              <a:latin typeface="Poppins Bold"/>
              <a:ea typeface="Poppins Bold"/>
              <a:cs typeface="Poppins Bold"/>
              <a:sym typeface="Poppins Bold"/>
            </a:endParaRPr>
          </a:p>
        </p:txBody>
      </p:sp>
    </p:spTree>
    <p:extLst>
      <p:ext uri="{BB962C8B-B14F-4D97-AF65-F5344CB8AC3E}">
        <p14:creationId xmlns:p14="http://schemas.microsoft.com/office/powerpoint/2010/main" val="108984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836896" y="-368090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grpSp>
        <p:nvGrpSpPr>
          <p:cNvPr id="4" name="Group 4"/>
          <p:cNvGrpSpPr/>
          <p:nvPr/>
        </p:nvGrpSpPr>
        <p:grpSpPr>
          <a:xfrm>
            <a:off x="3033184" y="3162300"/>
            <a:ext cx="11622287" cy="5811422"/>
            <a:chOff x="0" y="0"/>
            <a:chExt cx="3061014" cy="1632053"/>
          </a:xfrm>
        </p:grpSpPr>
        <p:sp>
          <p:nvSpPr>
            <p:cNvPr id="5" name="Freeform 5"/>
            <p:cNvSpPr/>
            <p:nvPr/>
          </p:nvSpPr>
          <p:spPr>
            <a:xfrm>
              <a:off x="0" y="0"/>
              <a:ext cx="3061014" cy="1632053"/>
            </a:xfrm>
            <a:custGeom>
              <a:avLst/>
              <a:gdLst/>
              <a:ahLst/>
              <a:cxnLst/>
              <a:rect l="l" t="t" r="r" b="b"/>
              <a:pathLst>
                <a:path w="3061014" h="1632053">
                  <a:moveTo>
                    <a:pt x="33972" y="0"/>
                  </a:moveTo>
                  <a:lnTo>
                    <a:pt x="3027041" y="0"/>
                  </a:lnTo>
                  <a:cubicBezTo>
                    <a:pt x="3036052" y="0"/>
                    <a:pt x="3044693" y="3579"/>
                    <a:pt x="3051064" y="9950"/>
                  </a:cubicBezTo>
                  <a:cubicBezTo>
                    <a:pt x="3057435" y="16321"/>
                    <a:pt x="3061014" y="24962"/>
                    <a:pt x="3061014" y="33972"/>
                  </a:cubicBezTo>
                  <a:lnTo>
                    <a:pt x="3061014" y="1598080"/>
                  </a:lnTo>
                  <a:cubicBezTo>
                    <a:pt x="3061014" y="1607090"/>
                    <a:pt x="3057435" y="1615731"/>
                    <a:pt x="3051064" y="1622102"/>
                  </a:cubicBezTo>
                  <a:cubicBezTo>
                    <a:pt x="3044693" y="1628473"/>
                    <a:pt x="3036052" y="1632053"/>
                    <a:pt x="3027041" y="1632053"/>
                  </a:cubicBezTo>
                  <a:lnTo>
                    <a:pt x="33972" y="1632053"/>
                  </a:lnTo>
                  <a:cubicBezTo>
                    <a:pt x="24962" y="1632053"/>
                    <a:pt x="16321" y="1628473"/>
                    <a:pt x="9950" y="1622102"/>
                  </a:cubicBezTo>
                  <a:cubicBezTo>
                    <a:pt x="3579" y="1615731"/>
                    <a:pt x="0" y="1607090"/>
                    <a:pt x="0" y="1598080"/>
                  </a:cubicBezTo>
                  <a:lnTo>
                    <a:pt x="0" y="33972"/>
                  </a:lnTo>
                  <a:cubicBezTo>
                    <a:pt x="0" y="24962"/>
                    <a:pt x="3579" y="16321"/>
                    <a:pt x="9950" y="9950"/>
                  </a:cubicBezTo>
                  <a:cubicBezTo>
                    <a:pt x="16321" y="3579"/>
                    <a:pt x="24962" y="0"/>
                    <a:pt x="33972"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256796"/>
              <a:ext cx="3061014" cy="1020639"/>
            </a:xfrm>
            <a:prstGeom prst="rect">
              <a:avLst/>
            </a:prstGeom>
          </p:spPr>
          <p:txBody>
            <a:bodyPr lIns="165100" tIns="165100" rIns="165100" bIns="165100" rtlCol="0" anchor="ctr"/>
            <a:lstStyle/>
            <a:p>
              <a:pPr algn="l">
                <a:lnSpc>
                  <a:spcPts val="10499"/>
                </a:lnSpc>
              </a:pPr>
              <a:endParaRPr lang="en-US" sz="4199" spc="596" dirty="0">
                <a:solidFill>
                  <a:srgbClr val="000000"/>
                </a:solidFill>
                <a:latin typeface="Open Sans Extra Bold"/>
                <a:ea typeface="Open Sans Extra Bold"/>
                <a:cs typeface="Open Sans Extra Bold"/>
                <a:sym typeface="Open Sans Extra Bold"/>
              </a:endParaRPr>
            </a:p>
            <a:p>
              <a:pPr algn="l">
                <a:lnSpc>
                  <a:spcPts val="10499"/>
                </a:lnSpc>
              </a:pPr>
              <a:endParaRPr lang="en-US" sz="2800" spc="596" dirty="0">
                <a:solidFill>
                  <a:srgbClr val="000000"/>
                </a:solidFill>
                <a:latin typeface="Open Sans Extra Bold"/>
                <a:ea typeface="Open Sans Extra Bold"/>
                <a:cs typeface="Open Sans Extra Bold"/>
                <a:sym typeface="Open Sans Extra Bold"/>
              </a:endParaRPr>
            </a:p>
          </p:txBody>
        </p:sp>
      </p:grpSp>
      <p:sp>
        <p:nvSpPr>
          <p:cNvPr id="7" name="Freeform 7"/>
          <p:cNvSpPr/>
          <p:nvPr/>
        </p:nvSpPr>
        <p:spPr>
          <a:xfrm>
            <a:off x="16440064" y="1028700"/>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196416" y="6303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9" name="Freeform 9"/>
          <p:cNvSpPr/>
          <p:nvPr/>
        </p:nvSpPr>
        <p:spPr>
          <a:xfrm>
            <a:off x="-1081616" y="1028700"/>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028700" y="1011926"/>
            <a:ext cx="8229600" cy="2617383"/>
          </a:xfrm>
          <a:prstGeom prst="rect">
            <a:avLst/>
          </a:prstGeom>
        </p:spPr>
        <p:txBody>
          <a:bodyPr wrap="square" lIns="0" tIns="0" rIns="0" bIns="0" rtlCol="0" anchor="t">
            <a:spAutoFit/>
          </a:bodyPr>
          <a:lstStyle/>
          <a:p>
            <a:pPr algn="just">
              <a:lnSpc>
                <a:spcPts val="6936"/>
              </a:lnSpc>
            </a:pPr>
            <a:r>
              <a:rPr lang="en-US" sz="5928" b="1" spc="-83" dirty="0">
                <a:solidFill>
                  <a:srgbClr val="000000"/>
                </a:solidFill>
                <a:latin typeface="Poppins Bold"/>
                <a:ea typeface="Poppins Bold"/>
                <a:cs typeface="Poppins Bold"/>
                <a:sym typeface="Poppins Bold"/>
              </a:rPr>
              <a:t>Questions To Answer Sales:</a:t>
            </a:r>
          </a:p>
          <a:p>
            <a:pPr marL="0" lvl="1" indent="0" algn="just">
              <a:lnSpc>
                <a:spcPts val="6585"/>
              </a:lnSpc>
            </a:pPr>
            <a:endParaRPr lang="en-US" sz="5928" b="1" spc="-83" dirty="0">
              <a:solidFill>
                <a:srgbClr val="000000"/>
              </a:solidFill>
              <a:latin typeface="Poppins Bold"/>
              <a:ea typeface="Poppins Bold"/>
              <a:cs typeface="Poppins Bold"/>
              <a:sym typeface="Poppins Bold"/>
            </a:endParaRPr>
          </a:p>
        </p:txBody>
      </p:sp>
      <p:sp>
        <p:nvSpPr>
          <p:cNvPr id="12" name="TextBox 11">
            <a:extLst>
              <a:ext uri="{FF2B5EF4-FFF2-40B4-BE49-F238E27FC236}">
                <a16:creationId xmlns:a16="http://schemas.microsoft.com/office/drawing/2014/main" id="{1AE428FF-6601-10DA-7ADD-0C32EA46EDAA}"/>
              </a:ext>
            </a:extLst>
          </p:cNvPr>
          <p:cNvSpPr txBox="1"/>
          <p:nvPr/>
        </p:nvSpPr>
        <p:spPr>
          <a:xfrm>
            <a:off x="3222215" y="3805853"/>
            <a:ext cx="11742056" cy="4524315"/>
          </a:xfrm>
          <a:prstGeom prst="rect">
            <a:avLst/>
          </a:prstGeom>
          <a:noFill/>
        </p:spPr>
        <p:txBody>
          <a:bodyPr wrap="square">
            <a:spAutoFit/>
          </a:bodyPr>
          <a:lstStyle/>
          <a:p>
            <a:r>
              <a:rPr lang="en-US" sz="3200" dirty="0"/>
              <a:t>1. What is the total revenue generated from completed orders by order date?</a:t>
            </a:r>
          </a:p>
          <a:p>
            <a:r>
              <a:rPr lang="en-US" sz="3200" dirty="0"/>
              <a:t>2. Which products are generating the most revenue from completed orders?</a:t>
            </a:r>
          </a:p>
          <a:p>
            <a:r>
              <a:rPr lang="en-US" sz="3200" dirty="0"/>
              <a:t>3. How are sales distributed across different sales territories?</a:t>
            </a:r>
          </a:p>
          <a:p>
            <a:r>
              <a:rPr lang="en-US" sz="3200" dirty="0"/>
              <a:t>4. How has sales performance grown compared to previous years?</a:t>
            </a:r>
          </a:p>
          <a:p>
            <a:r>
              <a:rPr lang="en-US" sz="3200" dirty="0"/>
              <a:t>5. Which customers are contributing the most to the company's revenue over time?</a:t>
            </a:r>
          </a:p>
          <a:p>
            <a:r>
              <a:rPr lang="en-US" sz="3200" dirty="0"/>
              <a:t>6. What is the impact of special offers on sales revenue?</a:t>
            </a:r>
          </a:p>
        </p:txBody>
      </p:sp>
    </p:spTree>
    <p:extLst>
      <p:ext uri="{BB962C8B-B14F-4D97-AF65-F5344CB8AC3E}">
        <p14:creationId xmlns:p14="http://schemas.microsoft.com/office/powerpoint/2010/main" val="867408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836896" y="-368090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grpSp>
        <p:nvGrpSpPr>
          <p:cNvPr id="4" name="Group 4"/>
          <p:cNvGrpSpPr/>
          <p:nvPr/>
        </p:nvGrpSpPr>
        <p:grpSpPr>
          <a:xfrm>
            <a:off x="3033184" y="3162300"/>
            <a:ext cx="11622287" cy="5811422"/>
            <a:chOff x="0" y="0"/>
            <a:chExt cx="3061014" cy="1632053"/>
          </a:xfrm>
        </p:grpSpPr>
        <p:sp>
          <p:nvSpPr>
            <p:cNvPr id="5" name="Freeform 5"/>
            <p:cNvSpPr/>
            <p:nvPr/>
          </p:nvSpPr>
          <p:spPr>
            <a:xfrm>
              <a:off x="0" y="0"/>
              <a:ext cx="3061014" cy="1632053"/>
            </a:xfrm>
            <a:custGeom>
              <a:avLst/>
              <a:gdLst/>
              <a:ahLst/>
              <a:cxnLst/>
              <a:rect l="l" t="t" r="r" b="b"/>
              <a:pathLst>
                <a:path w="3061014" h="1632053">
                  <a:moveTo>
                    <a:pt x="33972" y="0"/>
                  </a:moveTo>
                  <a:lnTo>
                    <a:pt x="3027041" y="0"/>
                  </a:lnTo>
                  <a:cubicBezTo>
                    <a:pt x="3036052" y="0"/>
                    <a:pt x="3044693" y="3579"/>
                    <a:pt x="3051064" y="9950"/>
                  </a:cubicBezTo>
                  <a:cubicBezTo>
                    <a:pt x="3057435" y="16321"/>
                    <a:pt x="3061014" y="24962"/>
                    <a:pt x="3061014" y="33972"/>
                  </a:cubicBezTo>
                  <a:lnTo>
                    <a:pt x="3061014" y="1598080"/>
                  </a:lnTo>
                  <a:cubicBezTo>
                    <a:pt x="3061014" y="1607090"/>
                    <a:pt x="3057435" y="1615731"/>
                    <a:pt x="3051064" y="1622102"/>
                  </a:cubicBezTo>
                  <a:cubicBezTo>
                    <a:pt x="3044693" y="1628473"/>
                    <a:pt x="3036052" y="1632053"/>
                    <a:pt x="3027041" y="1632053"/>
                  </a:cubicBezTo>
                  <a:lnTo>
                    <a:pt x="33972" y="1632053"/>
                  </a:lnTo>
                  <a:cubicBezTo>
                    <a:pt x="24962" y="1632053"/>
                    <a:pt x="16321" y="1628473"/>
                    <a:pt x="9950" y="1622102"/>
                  </a:cubicBezTo>
                  <a:cubicBezTo>
                    <a:pt x="3579" y="1615731"/>
                    <a:pt x="0" y="1607090"/>
                    <a:pt x="0" y="1598080"/>
                  </a:cubicBezTo>
                  <a:lnTo>
                    <a:pt x="0" y="33972"/>
                  </a:lnTo>
                  <a:cubicBezTo>
                    <a:pt x="0" y="24962"/>
                    <a:pt x="3579" y="16321"/>
                    <a:pt x="9950" y="9950"/>
                  </a:cubicBezTo>
                  <a:cubicBezTo>
                    <a:pt x="16321" y="3579"/>
                    <a:pt x="24962" y="0"/>
                    <a:pt x="33972"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256796"/>
              <a:ext cx="3061014" cy="1020639"/>
            </a:xfrm>
            <a:prstGeom prst="rect">
              <a:avLst/>
            </a:prstGeom>
          </p:spPr>
          <p:txBody>
            <a:bodyPr lIns="165100" tIns="165100" rIns="165100" bIns="165100" rtlCol="0" anchor="ctr"/>
            <a:lstStyle/>
            <a:p>
              <a:pPr algn="l">
                <a:lnSpc>
                  <a:spcPts val="10499"/>
                </a:lnSpc>
              </a:pPr>
              <a:endParaRPr lang="en-US" sz="4199" spc="596" dirty="0">
                <a:solidFill>
                  <a:srgbClr val="000000"/>
                </a:solidFill>
                <a:latin typeface="Open Sans Extra Bold"/>
                <a:ea typeface="Open Sans Extra Bold"/>
                <a:cs typeface="Open Sans Extra Bold"/>
                <a:sym typeface="Open Sans Extra Bold"/>
              </a:endParaRPr>
            </a:p>
            <a:p>
              <a:pPr algn="l">
                <a:lnSpc>
                  <a:spcPts val="10499"/>
                </a:lnSpc>
              </a:pPr>
              <a:endParaRPr lang="en-US" sz="2800" spc="596" dirty="0">
                <a:solidFill>
                  <a:srgbClr val="000000"/>
                </a:solidFill>
                <a:latin typeface="Open Sans Extra Bold"/>
                <a:ea typeface="Open Sans Extra Bold"/>
                <a:cs typeface="Open Sans Extra Bold"/>
                <a:sym typeface="Open Sans Extra Bold"/>
              </a:endParaRPr>
            </a:p>
          </p:txBody>
        </p:sp>
      </p:grpSp>
      <p:sp>
        <p:nvSpPr>
          <p:cNvPr id="7" name="Freeform 7"/>
          <p:cNvSpPr/>
          <p:nvPr/>
        </p:nvSpPr>
        <p:spPr>
          <a:xfrm>
            <a:off x="16440064" y="1028700"/>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196416" y="6303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9" name="Freeform 9"/>
          <p:cNvSpPr/>
          <p:nvPr/>
        </p:nvSpPr>
        <p:spPr>
          <a:xfrm>
            <a:off x="-1081616" y="1028700"/>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028700" y="1011926"/>
            <a:ext cx="8229600" cy="2617383"/>
          </a:xfrm>
          <a:prstGeom prst="rect">
            <a:avLst/>
          </a:prstGeom>
        </p:spPr>
        <p:txBody>
          <a:bodyPr wrap="square" lIns="0" tIns="0" rIns="0" bIns="0" rtlCol="0" anchor="t">
            <a:spAutoFit/>
          </a:bodyPr>
          <a:lstStyle/>
          <a:p>
            <a:pPr algn="just">
              <a:lnSpc>
                <a:spcPts val="6936"/>
              </a:lnSpc>
            </a:pPr>
            <a:r>
              <a:rPr lang="en-US" sz="5928" b="1" spc="-83" dirty="0">
                <a:solidFill>
                  <a:srgbClr val="000000"/>
                </a:solidFill>
                <a:latin typeface="Poppins Bold"/>
                <a:ea typeface="Poppins Bold"/>
                <a:cs typeface="Poppins Bold"/>
                <a:sym typeface="Poppins Bold"/>
              </a:rPr>
              <a:t>Questions To Answer People:</a:t>
            </a:r>
          </a:p>
          <a:p>
            <a:pPr marL="0" lvl="1" indent="0" algn="just">
              <a:lnSpc>
                <a:spcPts val="6585"/>
              </a:lnSpc>
            </a:pPr>
            <a:endParaRPr lang="en-US" sz="5928" b="1" spc="-83" dirty="0">
              <a:solidFill>
                <a:srgbClr val="000000"/>
              </a:solidFill>
              <a:latin typeface="Poppins Bold"/>
              <a:ea typeface="Poppins Bold"/>
              <a:cs typeface="Poppins Bold"/>
              <a:sym typeface="Poppins Bold"/>
            </a:endParaRPr>
          </a:p>
        </p:txBody>
      </p:sp>
      <p:sp>
        <p:nvSpPr>
          <p:cNvPr id="12" name="TextBox 11">
            <a:extLst>
              <a:ext uri="{FF2B5EF4-FFF2-40B4-BE49-F238E27FC236}">
                <a16:creationId xmlns:a16="http://schemas.microsoft.com/office/drawing/2014/main" id="{1AE428FF-6601-10DA-7ADD-0C32EA46EDAA}"/>
              </a:ext>
            </a:extLst>
          </p:cNvPr>
          <p:cNvSpPr txBox="1"/>
          <p:nvPr/>
        </p:nvSpPr>
        <p:spPr>
          <a:xfrm>
            <a:off x="3120532" y="4257308"/>
            <a:ext cx="11742056" cy="2554545"/>
          </a:xfrm>
          <a:prstGeom prst="rect">
            <a:avLst/>
          </a:prstGeom>
          <a:noFill/>
        </p:spPr>
        <p:txBody>
          <a:bodyPr wrap="square">
            <a:spAutoFit/>
          </a:bodyPr>
          <a:lstStyle/>
          <a:p>
            <a:r>
              <a:rPr lang="en-US" sz="3200" dirty="0"/>
              <a:t>1- Which cities have the highest number of addresses?</a:t>
            </a:r>
          </a:p>
          <a:p>
            <a:r>
              <a:rPr lang="en-US" sz="3200" dirty="0"/>
              <a:t>2- What is the most person type by count of business entity ?</a:t>
            </a:r>
          </a:p>
          <a:p>
            <a:r>
              <a:rPr lang="en-US" sz="3200" dirty="0"/>
              <a:t>3- Which states have the most addresses?</a:t>
            </a:r>
          </a:p>
          <a:p>
            <a:r>
              <a:rPr lang="en-US" sz="3200" dirty="0"/>
              <a:t>4- What is the distribution of email promotion preferences?</a:t>
            </a:r>
          </a:p>
          <a:p>
            <a:r>
              <a:rPr lang="en-US" sz="3200" dirty="0"/>
              <a:t>5- What are the most common titles among individuals?</a:t>
            </a:r>
          </a:p>
        </p:txBody>
      </p:sp>
    </p:spTree>
    <p:extLst>
      <p:ext uri="{BB962C8B-B14F-4D97-AF65-F5344CB8AC3E}">
        <p14:creationId xmlns:p14="http://schemas.microsoft.com/office/powerpoint/2010/main" val="1683819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836896" y="-368090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grpSp>
        <p:nvGrpSpPr>
          <p:cNvPr id="4" name="Group 4"/>
          <p:cNvGrpSpPr/>
          <p:nvPr/>
        </p:nvGrpSpPr>
        <p:grpSpPr>
          <a:xfrm>
            <a:off x="3033184" y="3162300"/>
            <a:ext cx="11622287" cy="5811422"/>
            <a:chOff x="0" y="0"/>
            <a:chExt cx="3061014" cy="1632053"/>
          </a:xfrm>
        </p:grpSpPr>
        <p:sp>
          <p:nvSpPr>
            <p:cNvPr id="5" name="Freeform 5"/>
            <p:cNvSpPr/>
            <p:nvPr/>
          </p:nvSpPr>
          <p:spPr>
            <a:xfrm>
              <a:off x="0" y="0"/>
              <a:ext cx="3061014" cy="1632053"/>
            </a:xfrm>
            <a:custGeom>
              <a:avLst/>
              <a:gdLst/>
              <a:ahLst/>
              <a:cxnLst/>
              <a:rect l="l" t="t" r="r" b="b"/>
              <a:pathLst>
                <a:path w="3061014" h="1632053">
                  <a:moveTo>
                    <a:pt x="33972" y="0"/>
                  </a:moveTo>
                  <a:lnTo>
                    <a:pt x="3027041" y="0"/>
                  </a:lnTo>
                  <a:cubicBezTo>
                    <a:pt x="3036052" y="0"/>
                    <a:pt x="3044693" y="3579"/>
                    <a:pt x="3051064" y="9950"/>
                  </a:cubicBezTo>
                  <a:cubicBezTo>
                    <a:pt x="3057435" y="16321"/>
                    <a:pt x="3061014" y="24962"/>
                    <a:pt x="3061014" y="33972"/>
                  </a:cubicBezTo>
                  <a:lnTo>
                    <a:pt x="3061014" y="1598080"/>
                  </a:lnTo>
                  <a:cubicBezTo>
                    <a:pt x="3061014" y="1607090"/>
                    <a:pt x="3057435" y="1615731"/>
                    <a:pt x="3051064" y="1622102"/>
                  </a:cubicBezTo>
                  <a:cubicBezTo>
                    <a:pt x="3044693" y="1628473"/>
                    <a:pt x="3036052" y="1632053"/>
                    <a:pt x="3027041" y="1632053"/>
                  </a:cubicBezTo>
                  <a:lnTo>
                    <a:pt x="33972" y="1632053"/>
                  </a:lnTo>
                  <a:cubicBezTo>
                    <a:pt x="24962" y="1632053"/>
                    <a:pt x="16321" y="1628473"/>
                    <a:pt x="9950" y="1622102"/>
                  </a:cubicBezTo>
                  <a:cubicBezTo>
                    <a:pt x="3579" y="1615731"/>
                    <a:pt x="0" y="1607090"/>
                    <a:pt x="0" y="1598080"/>
                  </a:cubicBezTo>
                  <a:lnTo>
                    <a:pt x="0" y="33972"/>
                  </a:lnTo>
                  <a:cubicBezTo>
                    <a:pt x="0" y="24962"/>
                    <a:pt x="3579" y="16321"/>
                    <a:pt x="9950" y="9950"/>
                  </a:cubicBezTo>
                  <a:cubicBezTo>
                    <a:pt x="16321" y="3579"/>
                    <a:pt x="24962" y="0"/>
                    <a:pt x="33972"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256796"/>
              <a:ext cx="3061014" cy="1020639"/>
            </a:xfrm>
            <a:prstGeom prst="rect">
              <a:avLst/>
            </a:prstGeom>
          </p:spPr>
          <p:txBody>
            <a:bodyPr lIns="165100" tIns="165100" rIns="165100" bIns="165100" rtlCol="0" anchor="ctr"/>
            <a:lstStyle/>
            <a:p>
              <a:pPr algn="l">
                <a:lnSpc>
                  <a:spcPts val="10499"/>
                </a:lnSpc>
              </a:pPr>
              <a:endParaRPr lang="en-US" sz="4199" spc="596" dirty="0">
                <a:solidFill>
                  <a:srgbClr val="000000"/>
                </a:solidFill>
                <a:latin typeface="Open Sans Extra Bold"/>
                <a:ea typeface="Open Sans Extra Bold"/>
                <a:cs typeface="Open Sans Extra Bold"/>
                <a:sym typeface="Open Sans Extra Bold"/>
              </a:endParaRPr>
            </a:p>
            <a:p>
              <a:pPr algn="l">
                <a:lnSpc>
                  <a:spcPts val="10499"/>
                </a:lnSpc>
              </a:pPr>
              <a:endParaRPr lang="en-US" sz="2800" spc="596" dirty="0">
                <a:solidFill>
                  <a:srgbClr val="000000"/>
                </a:solidFill>
                <a:latin typeface="Open Sans Extra Bold"/>
                <a:ea typeface="Open Sans Extra Bold"/>
                <a:cs typeface="Open Sans Extra Bold"/>
                <a:sym typeface="Open Sans Extra Bold"/>
              </a:endParaRPr>
            </a:p>
          </p:txBody>
        </p:sp>
      </p:grpSp>
      <p:sp>
        <p:nvSpPr>
          <p:cNvPr id="7" name="Freeform 7"/>
          <p:cNvSpPr/>
          <p:nvPr/>
        </p:nvSpPr>
        <p:spPr>
          <a:xfrm>
            <a:off x="16440064" y="1028700"/>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196416" y="6303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9" name="Freeform 9"/>
          <p:cNvSpPr/>
          <p:nvPr/>
        </p:nvSpPr>
        <p:spPr>
          <a:xfrm>
            <a:off x="-1081616" y="1028700"/>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028700" y="1011926"/>
            <a:ext cx="8229600" cy="2617383"/>
          </a:xfrm>
          <a:prstGeom prst="rect">
            <a:avLst/>
          </a:prstGeom>
        </p:spPr>
        <p:txBody>
          <a:bodyPr wrap="square" lIns="0" tIns="0" rIns="0" bIns="0" rtlCol="0" anchor="t">
            <a:spAutoFit/>
          </a:bodyPr>
          <a:lstStyle/>
          <a:p>
            <a:pPr algn="just">
              <a:lnSpc>
                <a:spcPts val="6936"/>
              </a:lnSpc>
            </a:pPr>
            <a:r>
              <a:rPr lang="en-US" sz="5928" b="1" spc="-83" dirty="0">
                <a:solidFill>
                  <a:srgbClr val="000000"/>
                </a:solidFill>
                <a:latin typeface="Poppins Bold"/>
                <a:ea typeface="Poppins Bold"/>
                <a:cs typeface="Poppins Bold"/>
                <a:sym typeface="Poppins Bold"/>
              </a:rPr>
              <a:t>Questions To Answer HR:</a:t>
            </a:r>
          </a:p>
          <a:p>
            <a:pPr marL="0" lvl="1" indent="0" algn="just">
              <a:lnSpc>
                <a:spcPts val="6585"/>
              </a:lnSpc>
            </a:pPr>
            <a:endParaRPr lang="en-US" sz="5928" b="1" spc="-83" dirty="0">
              <a:solidFill>
                <a:srgbClr val="000000"/>
              </a:solidFill>
              <a:latin typeface="Poppins Bold"/>
              <a:ea typeface="Poppins Bold"/>
              <a:cs typeface="Poppins Bold"/>
              <a:sym typeface="Poppins Bold"/>
            </a:endParaRPr>
          </a:p>
        </p:txBody>
      </p:sp>
      <p:sp>
        <p:nvSpPr>
          <p:cNvPr id="12" name="TextBox 11">
            <a:extLst>
              <a:ext uri="{FF2B5EF4-FFF2-40B4-BE49-F238E27FC236}">
                <a16:creationId xmlns:a16="http://schemas.microsoft.com/office/drawing/2014/main" id="{1AE428FF-6601-10DA-7ADD-0C32EA46EDAA}"/>
              </a:ext>
            </a:extLst>
          </p:cNvPr>
          <p:cNvSpPr txBox="1"/>
          <p:nvPr/>
        </p:nvSpPr>
        <p:spPr>
          <a:xfrm>
            <a:off x="3074912" y="3129025"/>
            <a:ext cx="12179903" cy="6001643"/>
          </a:xfrm>
          <a:prstGeom prst="rect">
            <a:avLst/>
          </a:prstGeom>
          <a:noFill/>
        </p:spPr>
        <p:txBody>
          <a:bodyPr wrap="square">
            <a:spAutoFit/>
          </a:bodyPr>
          <a:lstStyle/>
          <a:p>
            <a:r>
              <a:rPr lang="en-US" sz="2400" b="1" dirty="0"/>
              <a:t>HR and Employee Data</a:t>
            </a:r>
            <a:r>
              <a:rPr lang="en-US" sz="2400" dirty="0"/>
              <a:t>:</a:t>
            </a:r>
          </a:p>
          <a:p>
            <a:r>
              <a:rPr lang="en-US" sz="2400" dirty="0"/>
              <a:t>1. </a:t>
            </a:r>
            <a:r>
              <a:rPr lang="en-US" sz="2400" b="1" dirty="0"/>
              <a:t>Employee Demographics</a:t>
            </a:r>
          </a:p>
          <a:p>
            <a:r>
              <a:rPr lang="en-US" sz="2400" dirty="0"/>
              <a:t>a) What is the total number of employees in the organization?</a:t>
            </a:r>
          </a:p>
          <a:p>
            <a:r>
              <a:rPr lang="en-US" sz="2400" dirty="0"/>
              <a:t>b) What is the gender distribution of employees in each department?</a:t>
            </a:r>
          </a:p>
          <a:p>
            <a:r>
              <a:rPr lang="en-US" sz="2400" dirty="0"/>
              <a:t>2</a:t>
            </a:r>
            <a:r>
              <a:rPr lang="en-US" sz="2400" b="1" dirty="0"/>
              <a:t>. Salary and Compensation</a:t>
            </a:r>
          </a:p>
          <a:p>
            <a:r>
              <a:rPr lang="en-US" sz="2400" dirty="0"/>
              <a:t>a) What is the average salary of employees in each department?</a:t>
            </a:r>
          </a:p>
          <a:p>
            <a:r>
              <a:rPr lang="en-US" sz="2400" dirty="0"/>
              <a:t>b) What is the average salary of employees in each job title?</a:t>
            </a:r>
          </a:p>
          <a:p>
            <a:r>
              <a:rPr lang="en-US" sz="2400" b="1" dirty="0"/>
              <a:t>3. Employee Tenure and Retention</a:t>
            </a:r>
          </a:p>
          <a:p>
            <a:r>
              <a:rPr lang="en-US" sz="2400" dirty="0"/>
              <a:t>a) What is the average tenure of employees in each department?</a:t>
            </a:r>
          </a:p>
          <a:p>
            <a:r>
              <a:rPr lang="en-US" sz="2400" dirty="0"/>
              <a:t>b) What is the average number of years of service for employees in each job title?</a:t>
            </a:r>
          </a:p>
          <a:p>
            <a:r>
              <a:rPr lang="en-US" sz="2400" b="1" dirty="0"/>
              <a:t>4. Time-off and Leave</a:t>
            </a:r>
          </a:p>
          <a:p>
            <a:r>
              <a:rPr lang="en-US" sz="2400" dirty="0"/>
              <a:t>a) What is the average number of vacation hours taken by employees in each department?</a:t>
            </a:r>
          </a:p>
          <a:p>
            <a:r>
              <a:rPr lang="en-US" sz="2400" dirty="0"/>
              <a:t>b) What is the average number of sick leave hours taken by employees in each department?</a:t>
            </a:r>
          </a:p>
          <a:p>
            <a:r>
              <a:rPr lang="en-US" sz="2400" b="1" dirty="0"/>
              <a:t>5. Job Titles and Roles</a:t>
            </a:r>
          </a:p>
          <a:p>
            <a:r>
              <a:rPr lang="en-US" sz="2400" dirty="0"/>
              <a:t>a) What is the average number of employees in each job title?</a:t>
            </a:r>
          </a:p>
          <a:p>
            <a:r>
              <a:rPr lang="en-US" sz="2400" dirty="0"/>
              <a:t>b) What is the average number of employees in each shift?</a:t>
            </a:r>
          </a:p>
        </p:txBody>
      </p:sp>
    </p:spTree>
    <p:extLst>
      <p:ext uri="{BB962C8B-B14F-4D97-AF65-F5344CB8AC3E}">
        <p14:creationId xmlns:p14="http://schemas.microsoft.com/office/powerpoint/2010/main" val="2615459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686936" y="-352425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grpSp>
        <p:nvGrpSpPr>
          <p:cNvPr id="4" name="Group 4"/>
          <p:cNvGrpSpPr/>
          <p:nvPr/>
        </p:nvGrpSpPr>
        <p:grpSpPr>
          <a:xfrm>
            <a:off x="3033184" y="3162300"/>
            <a:ext cx="11622287" cy="5811422"/>
            <a:chOff x="0" y="0"/>
            <a:chExt cx="3061014" cy="1632053"/>
          </a:xfrm>
        </p:grpSpPr>
        <p:sp>
          <p:nvSpPr>
            <p:cNvPr id="5" name="Freeform 5"/>
            <p:cNvSpPr/>
            <p:nvPr/>
          </p:nvSpPr>
          <p:spPr>
            <a:xfrm>
              <a:off x="0" y="0"/>
              <a:ext cx="3061014" cy="1632053"/>
            </a:xfrm>
            <a:custGeom>
              <a:avLst/>
              <a:gdLst/>
              <a:ahLst/>
              <a:cxnLst/>
              <a:rect l="l" t="t" r="r" b="b"/>
              <a:pathLst>
                <a:path w="3061014" h="1632053">
                  <a:moveTo>
                    <a:pt x="33972" y="0"/>
                  </a:moveTo>
                  <a:lnTo>
                    <a:pt x="3027041" y="0"/>
                  </a:lnTo>
                  <a:cubicBezTo>
                    <a:pt x="3036052" y="0"/>
                    <a:pt x="3044693" y="3579"/>
                    <a:pt x="3051064" y="9950"/>
                  </a:cubicBezTo>
                  <a:cubicBezTo>
                    <a:pt x="3057435" y="16321"/>
                    <a:pt x="3061014" y="24962"/>
                    <a:pt x="3061014" y="33972"/>
                  </a:cubicBezTo>
                  <a:lnTo>
                    <a:pt x="3061014" y="1598080"/>
                  </a:lnTo>
                  <a:cubicBezTo>
                    <a:pt x="3061014" y="1607090"/>
                    <a:pt x="3057435" y="1615731"/>
                    <a:pt x="3051064" y="1622102"/>
                  </a:cubicBezTo>
                  <a:cubicBezTo>
                    <a:pt x="3044693" y="1628473"/>
                    <a:pt x="3036052" y="1632053"/>
                    <a:pt x="3027041" y="1632053"/>
                  </a:cubicBezTo>
                  <a:lnTo>
                    <a:pt x="33972" y="1632053"/>
                  </a:lnTo>
                  <a:cubicBezTo>
                    <a:pt x="24962" y="1632053"/>
                    <a:pt x="16321" y="1628473"/>
                    <a:pt x="9950" y="1622102"/>
                  </a:cubicBezTo>
                  <a:cubicBezTo>
                    <a:pt x="3579" y="1615731"/>
                    <a:pt x="0" y="1607090"/>
                    <a:pt x="0" y="1598080"/>
                  </a:cubicBezTo>
                  <a:lnTo>
                    <a:pt x="0" y="33972"/>
                  </a:lnTo>
                  <a:cubicBezTo>
                    <a:pt x="0" y="24962"/>
                    <a:pt x="3579" y="16321"/>
                    <a:pt x="9950" y="9950"/>
                  </a:cubicBezTo>
                  <a:cubicBezTo>
                    <a:pt x="16321" y="3579"/>
                    <a:pt x="24962" y="0"/>
                    <a:pt x="33972"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256796"/>
              <a:ext cx="3061014" cy="1020639"/>
            </a:xfrm>
            <a:prstGeom prst="rect">
              <a:avLst/>
            </a:prstGeom>
          </p:spPr>
          <p:txBody>
            <a:bodyPr lIns="165100" tIns="165100" rIns="165100" bIns="165100" rtlCol="0" anchor="ctr"/>
            <a:lstStyle/>
            <a:p>
              <a:pPr algn="l">
                <a:lnSpc>
                  <a:spcPts val="10499"/>
                </a:lnSpc>
              </a:pPr>
              <a:endParaRPr lang="en-US" sz="4199" spc="596" dirty="0">
                <a:solidFill>
                  <a:srgbClr val="000000"/>
                </a:solidFill>
                <a:latin typeface="Open Sans Extra Bold"/>
                <a:ea typeface="Open Sans Extra Bold"/>
                <a:cs typeface="Open Sans Extra Bold"/>
                <a:sym typeface="Open Sans Extra Bold"/>
              </a:endParaRPr>
            </a:p>
            <a:p>
              <a:pPr algn="l">
                <a:lnSpc>
                  <a:spcPts val="10499"/>
                </a:lnSpc>
              </a:pPr>
              <a:endParaRPr lang="en-US" sz="2800" spc="596" dirty="0">
                <a:solidFill>
                  <a:srgbClr val="000000"/>
                </a:solidFill>
                <a:latin typeface="Open Sans Extra Bold"/>
                <a:ea typeface="Open Sans Extra Bold"/>
                <a:cs typeface="Open Sans Extra Bold"/>
                <a:sym typeface="Open Sans Extra Bold"/>
              </a:endParaRPr>
            </a:p>
          </p:txBody>
        </p:sp>
      </p:grpSp>
      <p:sp>
        <p:nvSpPr>
          <p:cNvPr id="7" name="Freeform 7"/>
          <p:cNvSpPr/>
          <p:nvPr/>
        </p:nvSpPr>
        <p:spPr>
          <a:xfrm>
            <a:off x="16440064" y="1028700"/>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196416" y="6303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9" name="Freeform 9"/>
          <p:cNvSpPr/>
          <p:nvPr/>
        </p:nvSpPr>
        <p:spPr>
          <a:xfrm>
            <a:off x="-1081616" y="1028700"/>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028700" y="1011926"/>
            <a:ext cx="8229600" cy="2617383"/>
          </a:xfrm>
          <a:prstGeom prst="rect">
            <a:avLst/>
          </a:prstGeom>
        </p:spPr>
        <p:txBody>
          <a:bodyPr wrap="square" lIns="0" tIns="0" rIns="0" bIns="0" rtlCol="0" anchor="t">
            <a:spAutoFit/>
          </a:bodyPr>
          <a:lstStyle/>
          <a:p>
            <a:pPr algn="just">
              <a:lnSpc>
                <a:spcPts val="6936"/>
              </a:lnSpc>
            </a:pPr>
            <a:r>
              <a:rPr lang="en-US" sz="5928" b="1" spc="-83" dirty="0">
                <a:solidFill>
                  <a:srgbClr val="000000"/>
                </a:solidFill>
                <a:latin typeface="Poppins Bold"/>
                <a:ea typeface="Poppins Bold"/>
                <a:cs typeface="Poppins Bold"/>
                <a:sym typeface="Poppins Bold"/>
              </a:rPr>
              <a:t>Questions To Answer HR:</a:t>
            </a:r>
          </a:p>
          <a:p>
            <a:pPr marL="0" lvl="1" indent="0" algn="just">
              <a:lnSpc>
                <a:spcPts val="6585"/>
              </a:lnSpc>
            </a:pPr>
            <a:endParaRPr lang="en-US" sz="5928" b="1" spc="-83" dirty="0">
              <a:solidFill>
                <a:srgbClr val="000000"/>
              </a:solidFill>
              <a:latin typeface="Poppins Bold"/>
              <a:ea typeface="Poppins Bold"/>
              <a:cs typeface="Poppins Bold"/>
              <a:sym typeface="Poppins Bold"/>
            </a:endParaRPr>
          </a:p>
        </p:txBody>
      </p:sp>
      <p:sp>
        <p:nvSpPr>
          <p:cNvPr id="13" name="TextBox 12">
            <a:extLst>
              <a:ext uri="{FF2B5EF4-FFF2-40B4-BE49-F238E27FC236}">
                <a16:creationId xmlns:a16="http://schemas.microsoft.com/office/drawing/2014/main" id="{BD3AFB26-9435-3D50-9D52-85ADE3DBB503}"/>
              </a:ext>
            </a:extLst>
          </p:cNvPr>
          <p:cNvSpPr txBox="1"/>
          <p:nvPr/>
        </p:nvSpPr>
        <p:spPr>
          <a:xfrm>
            <a:off x="3120532" y="3251855"/>
            <a:ext cx="11742056" cy="5632311"/>
          </a:xfrm>
          <a:prstGeom prst="rect">
            <a:avLst/>
          </a:prstGeom>
          <a:noFill/>
        </p:spPr>
        <p:txBody>
          <a:bodyPr wrap="square">
            <a:spAutoFit/>
          </a:bodyPr>
          <a:lstStyle/>
          <a:p>
            <a:r>
              <a:rPr lang="en-US" sz="2400" b="1" dirty="0"/>
              <a:t>Procurement and Supply Chain</a:t>
            </a:r>
          </a:p>
          <a:p>
            <a:r>
              <a:rPr lang="en-US" sz="2400" dirty="0"/>
              <a:t>1</a:t>
            </a:r>
            <a:r>
              <a:rPr lang="en-US" sz="2400" b="1" dirty="0"/>
              <a:t>. Purchase Order Metrics</a:t>
            </a:r>
          </a:p>
          <a:p>
            <a:r>
              <a:rPr lang="en-US" sz="2400" dirty="0"/>
              <a:t>a) What is the total number of purchase orders placed in the last quarter?</a:t>
            </a:r>
          </a:p>
          <a:p>
            <a:r>
              <a:rPr lang="en-US" sz="2400" dirty="0"/>
              <a:t>b) What is the average total due for each purchase order?</a:t>
            </a:r>
          </a:p>
          <a:p>
            <a:r>
              <a:rPr lang="en-US" sz="2400" b="1" dirty="0"/>
              <a:t>2. Vendor Performance</a:t>
            </a:r>
          </a:p>
          <a:p>
            <a:r>
              <a:rPr lang="en-US" sz="2400" dirty="0"/>
              <a:t>a) Which vendor has the highest total due for all purchase orders?</a:t>
            </a:r>
          </a:p>
          <a:p>
            <a:r>
              <a:rPr lang="en-US" sz="2400" dirty="0"/>
              <a:t>b) What is the average number of days between order date and ship date for each vendor?</a:t>
            </a:r>
          </a:p>
          <a:p>
            <a:r>
              <a:rPr lang="en-US" sz="2400" b="1" dirty="0"/>
              <a:t>3. Product Metrics</a:t>
            </a:r>
          </a:p>
          <a:p>
            <a:r>
              <a:rPr lang="en-US" sz="2400" dirty="0"/>
              <a:t>a) What is the average number of products received per purchase order?</a:t>
            </a:r>
          </a:p>
          <a:p>
            <a:r>
              <a:rPr lang="en-US" sz="2400" dirty="0"/>
              <a:t>b) What is the average number of products rejected per purchase order?</a:t>
            </a:r>
          </a:p>
          <a:p>
            <a:r>
              <a:rPr lang="en-US" sz="2400" b="1" dirty="0"/>
              <a:t>4. Procurement Efficiency</a:t>
            </a:r>
          </a:p>
          <a:p>
            <a:r>
              <a:rPr lang="en-US" sz="2400" dirty="0"/>
              <a:t>a) What is the average number of employees in each department, and what is the average salary of those employees?</a:t>
            </a:r>
          </a:p>
          <a:p>
            <a:r>
              <a:rPr lang="en-US" sz="2400" dirty="0"/>
              <a:t>b) What is the average number of purchase orders placed by each employee, and what is the average total due for those orders?</a:t>
            </a:r>
          </a:p>
        </p:txBody>
      </p:sp>
    </p:spTree>
    <p:extLst>
      <p:ext uri="{BB962C8B-B14F-4D97-AF65-F5344CB8AC3E}">
        <p14:creationId xmlns:p14="http://schemas.microsoft.com/office/powerpoint/2010/main" val="1257052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836896" y="-368090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grpSp>
        <p:nvGrpSpPr>
          <p:cNvPr id="4" name="Group 4"/>
          <p:cNvGrpSpPr/>
          <p:nvPr/>
        </p:nvGrpSpPr>
        <p:grpSpPr>
          <a:xfrm>
            <a:off x="3033184" y="3162300"/>
            <a:ext cx="11622287" cy="5811422"/>
            <a:chOff x="0" y="0"/>
            <a:chExt cx="3061014" cy="1632053"/>
          </a:xfrm>
        </p:grpSpPr>
        <p:sp>
          <p:nvSpPr>
            <p:cNvPr id="5" name="Freeform 5"/>
            <p:cNvSpPr/>
            <p:nvPr/>
          </p:nvSpPr>
          <p:spPr>
            <a:xfrm>
              <a:off x="0" y="0"/>
              <a:ext cx="3061014" cy="1632053"/>
            </a:xfrm>
            <a:custGeom>
              <a:avLst/>
              <a:gdLst/>
              <a:ahLst/>
              <a:cxnLst/>
              <a:rect l="l" t="t" r="r" b="b"/>
              <a:pathLst>
                <a:path w="3061014" h="1632053">
                  <a:moveTo>
                    <a:pt x="33972" y="0"/>
                  </a:moveTo>
                  <a:lnTo>
                    <a:pt x="3027041" y="0"/>
                  </a:lnTo>
                  <a:cubicBezTo>
                    <a:pt x="3036052" y="0"/>
                    <a:pt x="3044693" y="3579"/>
                    <a:pt x="3051064" y="9950"/>
                  </a:cubicBezTo>
                  <a:cubicBezTo>
                    <a:pt x="3057435" y="16321"/>
                    <a:pt x="3061014" y="24962"/>
                    <a:pt x="3061014" y="33972"/>
                  </a:cubicBezTo>
                  <a:lnTo>
                    <a:pt x="3061014" y="1598080"/>
                  </a:lnTo>
                  <a:cubicBezTo>
                    <a:pt x="3061014" y="1607090"/>
                    <a:pt x="3057435" y="1615731"/>
                    <a:pt x="3051064" y="1622102"/>
                  </a:cubicBezTo>
                  <a:cubicBezTo>
                    <a:pt x="3044693" y="1628473"/>
                    <a:pt x="3036052" y="1632053"/>
                    <a:pt x="3027041" y="1632053"/>
                  </a:cubicBezTo>
                  <a:lnTo>
                    <a:pt x="33972" y="1632053"/>
                  </a:lnTo>
                  <a:cubicBezTo>
                    <a:pt x="24962" y="1632053"/>
                    <a:pt x="16321" y="1628473"/>
                    <a:pt x="9950" y="1622102"/>
                  </a:cubicBezTo>
                  <a:cubicBezTo>
                    <a:pt x="3579" y="1615731"/>
                    <a:pt x="0" y="1607090"/>
                    <a:pt x="0" y="1598080"/>
                  </a:cubicBezTo>
                  <a:lnTo>
                    <a:pt x="0" y="33972"/>
                  </a:lnTo>
                  <a:cubicBezTo>
                    <a:pt x="0" y="24962"/>
                    <a:pt x="3579" y="16321"/>
                    <a:pt x="9950" y="9950"/>
                  </a:cubicBezTo>
                  <a:cubicBezTo>
                    <a:pt x="16321" y="3579"/>
                    <a:pt x="24962" y="0"/>
                    <a:pt x="33972"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256796"/>
              <a:ext cx="3061014" cy="1375256"/>
            </a:xfrm>
            <a:prstGeom prst="rect">
              <a:avLst/>
            </a:prstGeom>
          </p:spPr>
          <p:txBody>
            <a:bodyPr lIns="165100" tIns="165100" rIns="165100" bIns="165100" rtlCol="0" anchor="ctr"/>
            <a:lstStyle/>
            <a:p>
              <a:pPr marL="742950" indent="-742950" algn="l">
                <a:lnSpc>
                  <a:spcPts val="10499"/>
                </a:lnSpc>
                <a:buAutoNum type="arabicPeriod"/>
              </a:pPr>
              <a:r>
                <a:rPr lang="en-US" sz="4199" spc="596" dirty="0">
                  <a:solidFill>
                    <a:srgbClr val="000000"/>
                  </a:solidFill>
                  <a:latin typeface="Open Sans Extra Bold"/>
                  <a:ea typeface="Open Sans Extra Bold"/>
                  <a:cs typeface="Open Sans Extra Bold"/>
                  <a:sym typeface="Open Sans Extra Bold"/>
                </a:rPr>
                <a:t>Product Department Insights:</a:t>
              </a: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2800" b="1" kern="100" dirty="0">
                  <a:effectLst/>
                  <a:latin typeface="Times New Roman" panose="02020603050405020304" pitchFamily="18" charset="0"/>
                  <a:ea typeface="Calibri" panose="020F0502020204030204" pitchFamily="34" charset="0"/>
                  <a:cs typeface="Arial" panose="020B0604020202020204" pitchFamily="34" charset="0"/>
                </a:rPr>
                <a:t>Top Profit Contributors</a:t>
              </a:r>
              <a:r>
                <a:rPr lang="en-US" sz="2800" kern="100" dirty="0">
                  <a:effectLst/>
                  <a:latin typeface="Times New Roman" panose="02020603050405020304" pitchFamily="18" charset="0"/>
                  <a:ea typeface="Calibri" panose="020F0502020204030204" pitchFamily="34" charset="0"/>
                  <a:cs typeface="Arial" panose="020B0604020202020204" pitchFamily="34" charset="0"/>
                </a:rPr>
                <a:t>: Touring, mountain, and road bikes are the highest profit generators, while components contribute less significantly to revenue.</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2800" b="1" kern="100" dirty="0">
                  <a:effectLst/>
                  <a:latin typeface="Times New Roman" panose="02020603050405020304" pitchFamily="18" charset="0"/>
                  <a:ea typeface="Calibri" panose="020F0502020204030204" pitchFamily="34" charset="0"/>
                  <a:cs typeface="Arial" panose="020B0604020202020204" pitchFamily="34" charset="0"/>
                </a:rPr>
                <a:t>Stockout Risks</a:t>
              </a:r>
              <a:r>
                <a:rPr lang="en-US" sz="2800" kern="100" dirty="0">
                  <a:effectLst/>
                  <a:latin typeface="Times New Roman" panose="02020603050405020304" pitchFamily="18" charset="0"/>
                  <a:ea typeface="Calibri" panose="020F0502020204030204" pitchFamily="34" charset="0"/>
                  <a:cs typeface="Arial" panose="020B0604020202020204" pitchFamily="34" charset="0"/>
                </a:rPr>
                <a:t>: Four products, including lower head races and women's tights, are at risk of stockouts and require inventory management attention.</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2800" b="1" kern="100" dirty="0">
                  <a:effectLst/>
                  <a:latin typeface="Times New Roman" panose="02020603050405020304" pitchFamily="18" charset="0"/>
                  <a:ea typeface="Calibri" panose="020F0502020204030204" pitchFamily="34" charset="0"/>
                  <a:cs typeface="Arial" panose="020B0604020202020204" pitchFamily="34" charset="0"/>
                </a:rPr>
                <a:t>Production Efficiency</a:t>
              </a:r>
              <a:r>
                <a:rPr lang="en-US" sz="2800" kern="100" dirty="0">
                  <a:effectLst/>
                  <a:latin typeface="Times New Roman" panose="02020603050405020304" pitchFamily="18" charset="0"/>
                  <a:ea typeface="Calibri" panose="020F0502020204030204" pitchFamily="34" charset="0"/>
                  <a:cs typeface="Arial" panose="020B0604020202020204" pitchFamily="34" charset="0"/>
                </a:rPr>
                <a:t>: The scrap rate is low (0.11% to 0.28%), indicating good production practices, while recent cost reduction efforts in component manufacturing have been effective.</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a:p>
              <a:pPr algn="l">
                <a:lnSpc>
                  <a:spcPts val="10499"/>
                </a:lnSpc>
              </a:pPr>
              <a:endParaRPr lang="en-US" sz="4199" spc="596" dirty="0">
                <a:solidFill>
                  <a:srgbClr val="000000"/>
                </a:solidFill>
                <a:latin typeface="Open Sans Extra Bold"/>
                <a:ea typeface="Open Sans Extra Bold"/>
                <a:cs typeface="Open Sans Extra Bold"/>
                <a:sym typeface="Open Sans Extra Bold"/>
              </a:endParaRPr>
            </a:p>
          </p:txBody>
        </p:sp>
      </p:grpSp>
      <p:sp>
        <p:nvSpPr>
          <p:cNvPr id="7" name="Freeform 7"/>
          <p:cNvSpPr/>
          <p:nvPr/>
        </p:nvSpPr>
        <p:spPr>
          <a:xfrm>
            <a:off x="16440064" y="1028700"/>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196416" y="6303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9" name="Freeform 9"/>
          <p:cNvSpPr/>
          <p:nvPr/>
        </p:nvSpPr>
        <p:spPr>
          <a:xfrm>
            <a:off x="-1081616" y="1028700"/>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028700" y="1011926"/>
            <a:ext cx="5922996" cy="1765093"/>
          </a:xfrm>
          <a:prstGeom prst="rect">
            <a:avLst/>
          </a:prstGeom>
        </p:spPr>
        <p:txBody>
          <a:bodyPr lIns="0" tIns="0" rIns="0" bIns="0" rtlCol="0" anchor="t">
            <a:spAutoFit/>
          </a:bodyPr>
          <a:lstStyle/>
          <a:p>
            <a:pPr algn="just">
              <a:lnSpc>
                <a:spcPts val="6936"/>
              </a:lnSpc>
            </a:pPr>
            <a:r>
              <a:rPr lang="en-US" sz="5928" b="1" spc="-83" dirty="0">
                <a:solidFill>
                  <a:srgbClr val="000000"/>
                </a:solidFill>
                <a:latin typeface="Poppins Bold"/>
                <a:ea typeface="Poppins Bold"/>
                <a:cs typeface="Poppins Bold"/>
                <a:sym typeface="Poppins Bold"/>
              </a:rPr>
              <a:t>Key Findings</a:t>
            </a:r>
          </a:p>
          <a:p>
            <a:pPr marL="0" lvl="1" indent="0" algn="just">
              <a:lnSpc>
                <a:spcPts val="6585"/>
              </a:lnSpc>
            </a:pPr>
            <a:endParaRPr lang="en-US" sz="5928" b="1" spc="-83" dirty="0">
              <a:solidFill>
                <a:srgbClr val="000000"/>
              </a:solidFill>
              <a:latin typeface="Poppins Bold"/>
              <a:ea typeface="Poppins Bold"/>
              <a:cs typeface="Poppins Bold"/>
              <a:sym typeface="Poppi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1212</Words>
  <Application>Microsoft Office PowerPoint</Application>
  <PresentationFormat>Custom</PresentationFormat>
  <Paragraphs>118</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Symbol</vt:lpstr>
      <vt:lpstr>Arial</vt:lpstr>
      <vt:lpstr>Poppins Bold</vt:lpstr>
      <vt:lpstr>Helvetica World</vt:lpstr>
      <vt:lpstr>Open Sans Extra Bold</vt:lpstr>
      <vt:lpstr>Helvetica World Bold</vt:lpstr>
      <vt:lpstr>Calibri</vt:lpstr>
      <vt:lpstr>Poppins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Grey Modern Analysis of Results Presentation</dc:title>
  <dc:creator>amr abdelra'oof</dc:creator>
  <cp:lastModifiedBy>amr abdelra'oof</cp:lastModifiedBy>
  <cp:revision>3</cp:revision>
  <dcterms:created xsi:type="dcterms:W3CDTF">2006-08-16T00:00:00Z</dcterms:created>
  <dcterms:modified xsi:type="dcterms:W3CDTF">2024-10-17T05:27:15Z</dcterms:modified>
  <dc:identifier>DAGTkn5aRqk</dc:identifier>
</cp:coreProperties>
</file>